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72" r:id="rId4"/>
    <p:sldId id="262" r:id="rId5"/>
    <p:sldId id="279" r:id="rId6"/>
    <p:sldId id="265" r:id="rId7"/>
    <p:sldId id="267" r:id="rId8"/>
    <p:sldId id="268" r:id="rId9"/>
    <p:sldId id="269" r:id="rId10"/>
    <p:sldId id="270" r:id="rId11"/>
    <p:sldId id="271" r:id="rId12"/>
    <p:sldId id="277" r:id="rId13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AFAF"/>
    <a:srgbClr val="8578E6"/>
    <a:srgbClr val="E6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88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800" y="60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769CE-AEDD-4A2A-9F84-9BB88EDC7989}" type="datetimeFigureOut">
              <a:rPr lang="de-AT" smtClean="0"/>
              <a:t>04.09.2019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6696D-30B7-4AC3-8366-F45CDA22A8B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3300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BA4EAFE-EA10-44EC-A8EE-5E4D381748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="" xmlns:a16="http://schemas.microsoft.com/office/drawing/2014/main" id="{6BF6D977-D577-4488-9FE3-78B4BF36E3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BD3DA2F6-258A-4A11-8091-79779DE30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85B8-5ED7-47B9-9CF2-1B4909619890}" type="datetime1">
              <a:rPr lang="de-AT" smtClean="0"/>
              <a:t>04.09.2019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8A54BA61-A9AB-492B-8C8C-6913E589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00208948-E1DD-4145-B2A5-1AC52AF97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5750" y="0"/>
            <a:ext cx="476250" cy="365125"/>
          </a:xfrm>
        </p:spPr>
        <p:txBody>
          <a:bodyPr/>
          <a:lstStyle>
            <a:lvl1pPr>
              <a:defRPr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507E689-820F-4A42-B953-5980A9321F50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7" name="Rechtwinkliges Dreieck 6">
            <a:extLst>
              <a:ext uri="{FF2B5EF4-FFF2-40B4-BE49-F238E27FC236}">
                <a16:creationId xmlns="" xmlns:a16="http://schemas.microsoft.com/office/drawing/2014/main" id="{F871ADA0-9BAA-49E3-AB02-2905D5C28C59}"/>
              </a:ext>
            </a:extLst>
          </p:cNvPr>
          <p:cNvSpPr/>
          <p:nvPr userDrawn="1"/>
        </p:nvSpPr>
        <p:spPr>
          <a:xfrm rot="10800000">
            <a:off x="11303479" y="0"/>
            <a:ext cx="888521" cy="888521"/>
          </a:xfrm>
          <a:prstGeom prst="rtTriangle">
            <a:avLst/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337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CFC150ED-490C-4832-A78B-1DA24E557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="" xmlns:a16="http://schemas.microsoft.com/office/drawing/2014/main" id="{0619ADED-0590-4A01-A4CF-D7B9517BB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D2B4D69E-3643-4242-ABF8-B7DEC5F5A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33482-8E00-41F2-A5DB-86BE4B63CCEC}" type="datetime1">
              <a:rPr lang="de-AT" smtClean="0"/>
              <a:t>04.09.2019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2D6C1A47-BC52-4E65-95EF-8B5B9802F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86DE4299-808D-4541-9702-3F6E7E2C1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7E689-820F-4A42-B953-5980A9321F5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55953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="" xmlns:a16="http://schemas.microsoft.com/office/drawing/2014/main" id="{D2A31D12-817A-42C8-B02D-EBC9949143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="" xmlns:a16="http://schemas.microsoft.com/office/drawing/2014/main" id="{15DFF736-F4EC-407E-9DFC-3328F7003E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0137A2A2-04D0-4D3A-9A0E-5FD8A7D7C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70D7-A50A-417E-B2D9-EC68CFA9D83D}" type="datetime1">
              <a:rPr lang="de-AT" smtClean="0"/>
              <a:t>04.09.2019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A41D3668-D7D0-4CC9-8D44-D868EB195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49F20633-9ED4-42E9-BADA-E8A707375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7E689-820F-4A42-B953-5980A9321F5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72729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D3B527B-49F0-4971-A73D-94F8F516B3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="" xmlns:a16="http://schemas.microsoft.com/office/drawing/2014/main" id="{A2D01B1F-E969-4A36-BA68-C960FDD095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91B514AB-183A-429A-B14B-4DE7D33A9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BC2BC-2DF2-4EC8-B533-82AC04AE9927}" type="datetimeFigureOut">
              <a:rPr lang="de-AT" smtClean="0"/>
              <a:t>04.09.2019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68DA32C7-416F-4F8B-B985-FE0623F96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76339F3A-9771-4C21-A6B5-94EDA1550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5A1F7-2939-4760-9A53-64A38075A13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99639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F29B309-D20D-4055-B864-673DF46F4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EF5B5D31-CD86-4C15-B34E-BC88EAA9D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8C430C0A-D1ED-40BA-9687-E7A63AAF4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BC2BC-2DF2-4EC8-B533-82AC04AE9927}" type="datetimeFigureOut">
              <a:rPr lang="de-AT" smtClean="0"/>
              <a:t>04.09.2019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5E585C1E-15AE-44EB-8EF4-8EB96C4B1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7A9BB9C7-CBB0-4C0C-83A6-EEC2047CF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5A1F7-2939-4760-9A53-64A38075A13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29351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8E03CC99-53A4-41AE-88BF-DF3404CAB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EA00F72E-8B96-4525-95D3-E20A175EB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957110C0-A090-4081-996D-ED3B72574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BC2BC-2DF2-4EC8-B533-82AC04AE9927}" type="datetimeFigureOut">
              <a:rPr lang="de-AT" smtClean="0"/>
              <a:t>04.09.2019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5E61FFD0-5E16-49EA-ACAF-FC3C87C42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A6381634-B5C1-4B1E-93D5-0107D8598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5A1F7-2939-4760-9A53-64A38075A13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27973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EED4953E-AED7-49F1-884A-9B1E506BA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C77D36D8-6C70-4D03-8E15-2C195C57D1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="" xmlns:a16="http://schemas.microsoft.com/office/drawing/2014/main" id="{742D3011-781F-4417-9EF4-AC25D13283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="" xmlns:a16="http://schemas.microsoft.com/office/drawing/2014/main" id="{39546829-9319-423F-BCC4-D00256D95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BC2BC-2DF2-4EC8-B533-82AC04AE9927}" type="datetimeFigureOut">
              <a:rPr lang="de-AT" smtClean="0"/>
              <a:t>04.09.2019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559FA547-078D-448A-A202-A156B8A2D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5F1C2741-2EC9-458E-A6ED-6F6FD9E9F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5A1F7-2939-4760-9A53-64A38075A13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04730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D790D06-520F-4679-8129-69A9DE2ED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09885C5E-3457-48C8-9D39-FB90AB13A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="" xmlns:a16="http://schemas.microsoft.com/office/drawing/2014/main" id="{9B332837-AE2B-4D17-8073-14AD4DFEFC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="" xmlns:a16="http://schemas.microsoft.com/office/drawing/2014/main" id="{231D3FB0-0245-42FE-8FAE-148E551963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="" xmlns:a16="http://schemas.microsoft.com/office/drawing/2014/main" id="{63EA5C83-9DEA-410F-B958-A0E405DC2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="" xmlns:a16="http://schemas.microsoft.com/office/drawing/2014/main" id="{D7687F58-7939-4B73-9C79-E3D9B1522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BC2BC-2DF2-4EC8-B533-82AC04AE9927}" type="datetimeFigureOut">
              <a:rPr lang="de-AT" smtClean="0"/>
              <a:t>04.09.2019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="" xmlns:a16="http://schemas.microsoft.com/office/drawing/2014/main" id="{017DA967-352C-4EF5-862F-13E9381AA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="" xmlns:a16="http://schemas.microsoft.com/office/drawing/2014/main" id="{08EFDDCC-D884-4D13-AC6E-23011F50F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5A1F7-2939-4760-9A53-64A38075A13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19313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3392596C-C522-4F55-B5D7-0BCC09459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="" xmlns:a16="http://schemas.microsoft.com/office/drawing/2014/main" id="{D00B7AF1-A3E5-4F03-B97C-D70008F52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BC2BC-2DF2-4EC8-B533-82AC04AE9927}" type="datetimeFigureOut">
              <a:rPr lang="de-AT" smtClean="0"/>
              <a:t>04.09.2019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3F3FEAC3-2DCA-496C-AF8D-9681C1D27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C85B9903-910D-4305-B070-BE0D606FC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5A1F7-2939-4760-9A53-64A38075A13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531180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="" xmlns:a16="http://schemas.microsoft.com/office/drawing/2014/main" id="{593E7F57-53B0-48EA-9587-D1EF33A15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BC2BC-2DF2-4EC8-B533-82AC04AE9927}" type="datetimeFigureOut">
              <a:rPr lang="de-AT" smtClean="0"/>
              <a:t>04.09.2019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88558D19-AA20-4A30-A56A-EB857D86A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556A8E8C-9F32-4E23-9715-F086B8921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5A1F7-2939-4760-9A53-64A38075A13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050913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267F1194-7CAB-4858-82DB-34B64616A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107FB0A7-DA53-43CA-88EA-94230982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35BCB02C-B020-4C48-876B-E76B7E6C74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="" xmlns:a16="http://schemas.microsoft.com/office/drawing/2014/main" id="{FB6DC6CB-020A-450A-9EE4-EFD0533F1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BC2BC-2DF2-4EC8-B533-82AC04AE9927}" type="datetimeFigureOut">
              <a:rPr lang="de-AT" smtClean="0"/>
              <a:t>04.09.2019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55E74002-3C4B-4F88-BF12-069E80ECB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E01FA39F-7B6A-470D-9F27-F625B438B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5A1F7-2939-4760-9A53-64A38075A13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54069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F9673E7-1265-4E0B-9AE7-F5424E432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58A42EFF-421B-4BD2-8C38-07A12E1FF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ED04F0F7-39CC-4147-8678-BDDEB5E79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A29D-85D2-4AD2-9734-CB2F0298FEC7}" type="datetime1">
              <a:rPr lang="de-AT" smtClean="0"/>
              <a:t>04.09.2019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CD5DAFD7-CD48-4BBA-A732-F2DD2A353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DCEB6E25-6D48-4F66-AA34-8957E95F2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7E689-820F-4A42-B953-5980A9321F5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261435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AA214B0C-0395-46DB-924A-28A49B6E1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="" xmlns:a16="http://schemas.microsoft.com/office/drawing/2014/main" id="{A980F791-77ED-456D-8409-EAFC0B8877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0C0269E9-BF0B-4956-809D-23E46C7D5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="" xmlns:a16="http://schemas.microsoft.com/office/drawing/2014/main" id="{59815A80-BAF2-4E17-9D72-C731ACE5B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BC2BC-2DF2-4EC8-B533-82AC04AE9927}" type="datetimeFigureOut">
              <a:rPr lang="de-AT" smtClean="0"/>
              <a:t>04.09.2019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CD4E34C6-90B1-4CE9-B2CB-5E2B5C36D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2A8A1340-2D22-49CA-A8DB-AB54C4243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5A1F7-2939-4760-9A53-64A38075A13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337367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F2D81F15-4242-4BD6-96E8-13B718A46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="" xmlns:a16="http://schemas.microsoft.com/office/drawing/2014/main" id="{58E85039-149C-424E-8E8B-0DE1C0CE51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B1985A09-1DA9-40D5-9435-2F1F6E907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BC2BC-2DF2-4EC8-B533-82AC04AE9927}" type="datetimeFigureOut">
              <a:rPr lang="de-AT" smtClean="0"/>
              <a:t>04.09.2019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B244A146-F2D7-430E-84FF-A1A3B0A0B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5E038883-F2BB-4286-91B4-D8E727892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5A1F7-2939-4760-9A53-64A38075A13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057198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="" xmlns:a16="http://schemas.microsoft.com/office/drawing/2014/main" id="{E3BD617C-59A9-4DF6-A941-5A87FECC27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="" xmlns:a16="http://schemas.microsoft.com/office/drawing/2014/main" id="{EF42055A-FF6A-4522-A0AF-654E337993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2F94B28C-8466-49E2-AEF2-E7EF45BB6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BC2BC-2DF2-4EC8-B533-82AC04AE9927}" type="datetimeFigureOut">
              <a:rPr lang="de-AT" smtClean="0"/>
              <a:t>04.09.2019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FF93F58C-CB72-4C82-8241-1045AA715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518D04AB-3321-4343-80C0-4AA0499EC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5A1F7-2939-4760-9A53-64A38075A13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95625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D9F33FA0-17C7-4597-830F-66F261FFC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05B1D9B6-0ABC-4B30-A371-EDF77DCA2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9C2D1914-1913-4562-B918-1EC1791D3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166D1-A983-4479-BB5E-FA74A789887B}" type="datetime1">
              <a:rPr lang="de-AT" smtClean="0"/>
              <a:t>04.09.2019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488D2741-978D-49BC-A6DD-AC5352DDD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40042938-41B1-4132-990D-03C8DE1A5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7E689-820F-4A42-B953-5980A9321F5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89313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CD5BFB2E-130A-42B9-91BA-C88E1CAB6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D1953777-C179-40C4-9F2D-CC90FC6E66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="" xmlns:a16="http://schemas.microsoft.com/office/drawing/2014/main" id="{AD54B106-693D-4F28-99C0-EEFA698CC3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="" xmlns:a16="http://schemas.microsoft.com/office/drawing/2014/main" id="{FDE9D477-1E0D-43A2-B4BB-0EE70B9BD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F6710-9840-4077-BFA0-D6BF0942EFD4}" type="datetime1">
              <a:rPr lang="de-AT" smtClean="0"/>
              <a:t>04.09.2019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C3CE0B16-296B-4C9E-BEBE-36832E893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F3ED40C5-ACAD-4B98-B463-73ED7863E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7E689-820F-4A42-B953-5980A9321F5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18802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D5B7034-9DC7-498A-8567-DD1970162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A69B2D14-D8B4-4F91-8B62-AE42581FA2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="" xmlns:a16="http://schemas.microsoft.com/office/drawing/2014/main" id="{42B2993D-D5AC-4EEF-9738-3BF79AF6D8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="" xmlns:a16="http://schemas.microsoft.com/office/drawing/2014/main" id="{29EF6CA5-4D2E-4BC4-B929-A7AC19AC97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="" xmlns:a16="http://schemas.microsoft.com/office/drawing/2014/main" id="{5DC939F8-37C6-49EE-B440-7BA56EE5D9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="" xmlns:a16="http://schemas.microsoft.com/office/drawing/2014/main" id="{8A593709-C3B7-4565-8A5E-17508BB6F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3BAC-2FB1-4D8B-8531-2EBD91C8C793}" type="datetime1">
              <a:rPr lang="de-AT" smtClean="0"/>
              <a:t>04.09.2019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="" xmlns:a16="http://schemas.microsoft.com/office/drawing/2014/main" id="{6955CDF3-68FC-407A-A6C0-4241B7E77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="" xmlns:a16="http://schemas.microsoft.com/office/drawing/2014/main" id="{01B5F615-817B-4F41-88A2-FFFD39F3B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7E689-820F-4A42-B953-5980A9321F5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13207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EC2CA25D-E120-4162-8F0A-53E83E701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="" xmlns:a16="http://schemas.microsoft.com/office/drawing/2014/main" id="{4CE62426-EFD0-414A-93E0-4D6903A43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FD6C-2196-4A0A-904B-0C32D0A3EFEC}" type="datetime1">
              <a:rPr lang="de-AT" smtClean="0"/>
              <a:t>04.09.2019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3D271904-7751-4EBB-9E39-D7603448D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006D9E0F-F3B0-4318-B540-19F04C270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7E689-820F-4A42-B953-5980A9321F5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94738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="" xmlns:a16="http://schemas.microsoft.com/office/drawing/2014/main" id="{DD2CA713-2570-458E-AD72-D0B11E29D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EEA68-DD9D-42D7-A90D-17412BBF4C8D}" type="datetime1">
              <a:rPr lang="de-AT" smtClean="0"/>
              <a:t>04.09.2019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67ED0B65-BD11-49EF-94B3-00E7C3EDA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8E902AEB-52AC-4637-828B-C8C669CCA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7E689-820F-4A42-B953-5980A9321F5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06835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F980C000-D38C-4D05-B01A-3D617D056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53006564-13A9-4DA2-9633-9436127BF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0A32825F-4393-4D94-8B58-520E804245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="" xmlns:a16="http://schemas.microsoft.com/office/drawing/2014/main" id="{1A28BE0D-D96D-4844-AD4F-F17077D32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2120-9238-47A7-8F17-27C8C07382E0}" type="datetime1">
              <a:rPr lang="de-AT" smtClean="0"/>
              <a:t>04.09.2019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3A967867-BA72-46C1-9D8C-E6675138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87F12753-3200-4092-9EC5-2C1145DC7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7E689-820F-4A42-B953-5980A9321F5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77948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BABBDB51-3167-4291-A977-A4825063B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="" xmlns:a16="http://schemas.microsoft.com/office/drawing/2014/main" id="{AC3E56E1-70AD-4B22-AF65-38ED377CC0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D991F227-5A57-4305-A77A-836976F0E5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="" xmlns:a16="http://schemas.microsoft.com/office/drawing/2014/main" id="{D34B78D7-0AE4-4ACC-A895-254FFC35D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BED91-C99D-4414-B2CB-B9E6E33C89F7}" type="datetime1">
              <a:rPr lang="de-AT" smtClean="0"/>
              <a:t>04.09.2019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EC2A8BA1-1708-40FC-BFF7-EACAF1154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67A1C3DC-8BF1-4317-84CE-5367D975D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7E689-820F-4A42-B953-5980A9321F5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7008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="" xmlns:a16="http://schemas.microsoft.com/office/drawing/2014/main" id="{AD2C5072-0C55-47D2-A965-6112A8253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F0D93109-1125-47D0-8751-1F35A03E8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A51C1540-5166-4FBB-AF59-95098E8D82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A3530-8DE5-4978-B312-A2AFC630CB89}" type="datetime1">
              <a:rPr lang="de-AT" smtClean="0"/>
              <a:t>04.09.2019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20189A52-382F-456B-BB32-639023CD4A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FCB6BE10-9109-42B4-B551-67C530D44F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7E689-820F-4A42-B953-5980A9321F5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26636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="" xmlns:a16="http://schemas.microsoft.com/office/drawing/2014/main" id="{35A34E4B-D1BE-4EF0-A899-247F03759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661611AD-D99F-40F5-9C9D-6091DA3EF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C287C45D-E07B-4B23-BFC1-F81C0084B4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BC2BC-2DF2-4EC8-B533-82AC04AE9927}" type="datetimeFigureOut">
              <a:rPr lang="de-AT" smtClean="0"/>
              <a:t>04.09.2019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D1E37DBD-D8C5-4259-A2B5-E07EADF1E3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524A23CB-FE7A-46B6-B736-F8DE0E84ED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5A1F7-2939-4760-9A53-64A38075A13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27386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photos/see-berge-landschaft-ort-2769072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package" Target="../embeddings/Microsoft_Excel-Arbeitsblatt8.xlsx"/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8.png"/><Relationship Id="rId11" Type="http://schemas.openxmlformats.org/officeDocument/2006/relationships/image" Target="../media/image33.jpe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4.png"/><Relationship Id="rId9" Type="http://schemas.openxmlformats.org/officeDocument/2006/relationships/image" Target="../media/image31.png"/><Relationship Id="rId14" Type="http://schemas.openxmlformats.org/officeDocument/2006/relationships/image" Target="../media/image2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18" Type="http://schemas.microsoft.com/office/2007/relationships/hdphoto" Target="../media/hdphoto6.wdp"/><Relationship Id="rId3" Type="http://schemas.microsoft.com/office/2007/relationships/hdphoto" Target="../media/hdphoto1.wdp"/><Relationship Id="rId21" Type="http://schemas.openxmlformats.org/officeDocument/2006/relationships/image" Target="../media/image15.png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17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2.pn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24" Type="http://schemas.openxmlformats.org/officeDocument/2006/relationships/image" Target="../media/image17.jpeg"/><Relationship Id="rId5" Type="http://schemas.openxmlformats.org/officeDocument/2006/relationships/image" Target="../media/image5.png"/><Relationship Id="rId15" Type="http://schemas.microsoft.com/office/2007/relationships/hdphoto" Target="../media/hdphoto5.wdp"/><Relationship Id="rId23" Type="http://schemas.openxmlformats.org/officeDocument/2006/relationships/image" Target="../media/image16.png"/><Relationship Id="rId10" Type="http://schemas.openxmlformats.org/officeDocument/2006/relationships/image" Target="../media/image8.png"/><Relationship Id="rId19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microsoft.com/office/2007/relationships/hdphoto" Target="../media/hdphoto3.wdp"/><Relationship Id="rId14" Type="http://schemas.openxmlformats.org/officeDocument/2006/relationships/image" Target="../media/image11.png"/><Relationship Id="rId22" Type="http://schemas.microsoft.com/office/2007/relationships/hdphoto" Target="../media/hdphoto7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implemaps.com/resources/svg-at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wordclouds.com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-Arbeitsblatt2.xlsx"/><Relationship Id="rId3" Type="http://schemas.openxmlformats.org/officeDocument/2006/relationships/image" Target="../media/image2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emf"/><Relationship Id="rId5" Type="http://schemas.openxmlformats.org/officeDocument/2006/relationships/package" Target="../embeddings/Microsoft_Excel-Arbeitsblatt1.xlsx"/><Relationship Id="rId4" Type="http://schemas.openxmlformats.org/officeDocument/2006/relationships/oleObject" Target="../embeddings/oleObject1.bin"/><Relationship Id="rId9" Type="http://schemas.openxmlformats.org/officeDocument/2006/relationships/image" Target="../media/image2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emf"/><Relationship Id="rId5" Type="http://schemas.openxmlformats.org/officeDocument/2006/relationships/package" Target="../embeddings/Microsoft_Excel-Arbeitsblatt3.xlsx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emf"/><Relationship Id="rId5" Type="http://schemas.openxmlformats.org/officeDocument/2006/relationships/package" Target="../embeddings/Microsoft_Excel-Arbeitsblatt4.xlsx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emf"/><Relationship Id="rId5" Type="http://schemas.openxmlformats.org/officeDocument/2006/relationships/package" Target="../embeddings/Microsoft_Excel-Arbeitsblatt5.xlsx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emf"/><Relationship Id="rId5" Type="http://schemas.openxmlformats.org/officeDocument/2006/relationships/package" Target="../embeddings/Microsoft_Excel-Arbeitsblatt6.xlsx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emf"/><Relationship Id="rId5" Type="http://schemas.openxmlformats.org/officeDocument/2006/relationships/package" Target="../embeddings/Microsoft_Excel-Arbeitsblatt7.xlsx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, Berge, Landschaft, Ort, St Wolfgang Am Wolfgangsee">
            <a:extLst>
              <a:ext uri="{FF2B5EF4-FFF2-40B4-BE49-F238E27FC236}">
                <a16:creationId xmlns="" xmlns:a16="http://schemas.microsoft.com/office/drawing/2014/main" id="{03BCE426-F086-4AA8-BE1F-99D21889CD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t="29299" r="-11" b="19308"/>
          <a:stretch/>
        </p:blipFill>
        <p:spPr bwMode="auto">
          <a:xfrm>
            <a:off x="-1" y="1160516"/>
            <a:ext cx="12192000" cy="417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C67052BF-7B4A-4EAF-9C5E-7F75A6543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7E689-820F-4A42-B953-5980A9321F50}" type="slidenum">
              <a:rPr lang="de-AT" smtClean="0"/>
              <a:t>1</a:t>
            </a:fld>
            <a:endParaRPr lang="de-AT"/>
          </a:p>
        </p:txBody>
      </p:sp>
      <p:sp>
        <p:nvSpPr>
          <p:cNvPr id="13" name="Rechteck 12">
            <a:extLst>
              <a:ext uri="{FF2B5EF4-FFF2-40B4-BE49-F238E27FC236}">
                <a16:creationId xmlns="" xmlns:a16="http://schemas.microsoft.com/office/drawing/2014/main" id="{4AABF261-72A7-4DAC-92DD-0AFA1A31B922}"/>
              </a:ext>
            </a:extLst>
          </p:cNvPr>
          <p:cNvSpPr/>
          <p:nvPr/>
        </p:nvSpPr>
        <p:spPr>
          <a:xfrm>
            <a:off x="51994" y="5525426"/>
            <a:ext cx="12192000" cy="1232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WOHNEN ALS WAHLKAMPFTHEMA</a:t>
            </a:r>
            <a:endParaRPr lang="de-AT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de-AT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Präsentation der Analyse von Wohnbauschwerpunkten in den Programmen der Parteien zur Nationalratswahl</a:t>
            </a:r>
          </a:p>
          <a:p>
            <a:pPr algn="ctr"/>
            <a:endParaRPr lang="de-AT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de-AT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Felix JOSEF  Geschäftsführer der FGW</a:t>
            </a:r>
          </a:p>
          <a:p>
            <a:pPr algn="ctr"/>
            <a:r>
              <a:rPr lang="de-AT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Forschungsgesellschafft für Wohnen, Bauen und Planen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="" xmlns:a16="http://schemas.microsoft.com/office/drawing/2014/main" id="{FB3FC6A8-6081-4E2D-86F1-ADCC648F7B9C}"/>
              </a:ext>
            </a:extLst>
          </p:cNvPr>
          <p:cNvSpPr/>
          <p:nvPr/>
        </p:nvSpPr>
        <p:spPr>
          <a:xfrm rot="16200000">
            <a:off x="-1224322" y="3064432"/>
            <a:ext cx="29219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6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Hintergrundbild: </a:t>
            </a:r>
          </a:p>
          <a:p>
            <a:r>
              <a:rPr lang="de-AT" sz="600" u="sng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Pixabay</a:t>
            </a:r>
            <a:r>
              <a:rPr lang="de-AT" sz="600" u="sng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License</a:t>
            </a:r>
            <a:r>
              <a:rPr lang="de-AT" sz="6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freie kommerzielle Nutzung, kein Bildnachweis nötig;</a:t>
            </a:r>
          </a:p>
          <a:p>
            <a:r>
              <a:rPr lang="de-AT" sz="6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Karl Egger</a:t>
            </a:r>
            <a:r>
              <a:rPr lang="de-AT" sz="6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AT" sz="6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pixabay.com/de/photos/see-berge-landschaft-ort-2769072/</a:t>
            </a:r>
            <a:endParaRPr lang="de-AT" sz="6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8C136F2A-4870-4C56-A791-C501538E8E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60" y="199832"/>
            <a:ext cx="1391218" cy="894043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="" xmlns:a16="http://schemas.microsoft.com/office/drawing/2014/main" id="{0547384D-834C-47A0-B34E-FE4A94CD69B4}"/>
              </a:ext>
            </a:extLst>
          </p:cNvPr>
          <p:cNvSpPr/>
          <p:nvPr/>
        </p:nvSpPr>
        <p:spPr>
          <a:xfrm>
            <a:off x="7824158" y="829461"/>
            <a:ext cx="4367841" cy="286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  <a:spcAft>
                <a:spcPts val="0"/>
              </a:spcAft>
            </a:pPr>
            <a:r>
              <a:rPr lang="de-DE" sz="1100" u="sng" dirty="0">
                <a:latin typeface="Verdana" panose="020B0604030504040204" pitchFamily="34" charset="0"/>
                <a:ea typeface="Verdana" panose="020B0604030504040204" pitchFamily="34" charset="0"/>
              </a:rPr>
              <a:t>25. St. </a:t>
            </a:r>
            <a:r>
              <a:rPr lang="de-DE" sz="1100" u="sng" dirty="0" err="1">
                <a:latin typeface="Verdana" panose="020B0604030504040204" pitchFamily="34" charset="0"/>
                <a:ea typeface="Verdana" panose="020B0604030504040204" pitchFamily="34" charset="0"/>
              </a:rPr>
              <a:t>Wolfganger</a:t>
            </a:r>
            <a:r>
              <a:rPr lang="de-DE" sz="1100" u="sng" dirty="0">
                <a:latin typeface="Verdana" panose="020B0604030504040204" pitchFamily="34" charset="0"/>
                <a:ea typeface="Verdana" panose="020B0604030504040204" pitchFamily="34" charset="0"/>
              </a:rPr>
              <a:t> Tage</a:t>
            </a:r>
            <a:r>
              <a:rPr lang="de-DE" sz="1100" dirty="0">
                <a:latin typeface="Verdana" panose="020B0604030504040204" pitchFamily="34" charset="0"/>
                <a:ea typeface="Verdana" panose="020B0604030504040204" pitchFamily="34" charset="0"/>
              </a:rPr>
              <a:t>: 06. September 2019 </a:t>
            </a:r>
            <a:r>
              <a:rPr lang="de-AT" sz="1100" dirty="0">
                <a:latin typeface="Verdana" panose="020B0604030504040204" pitchFamily="34" charset="0"/>
                <a:ea typeface="Verdana" panose="020B0604030504040204" pitchFamily="34" charset="0"/>
              </a:rPr>
              <a:t>Fachtagung</a:t>
            </a:r>
          </a:p>
        </p:txBody>
      </p:sp>
    </p:spTree>
    <p:extLst>
      <p:ext uri="{BB962C8B-B14F-4D97-AF65-F5344CB8AC3E}">
        <p14:creationId xmlns:p14="http://schemas.microsoft.com/office/powerpoint/2010/main" val="576214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C67052BF-7B4A-4EAF-9C5E-7F75A6543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7E689-820F-4A42-B953-5980A9321F50}" type="slidenum">
              <a:rPr lang="de-AT" smtClean="0"/>
              <a:t>10</a:t>
            </a:fld>
            <a:endParaRPr lang="de-AT"/>
          </a:p>
        </p:txBody>
      </p:sp>
      <p:sp>
        <p:nvSpPr>
          <p:cNvPr id="6" name="Rechteck 5">
            <a:extLst>
              <a:ext uri="{FF2B5EF4-FFF2-40B4-BE49-F238E27FC236}">
                <a16:creationId xmlns="" xmlns:a16="http://schemas.microsoft.com/office/drawing/2014/main" id="{2005956C-F284-485C-97FD-3527C68F5F62}"/>
              </a:ext>
            </a:extLst>
          </p:cNvPr>
          <p:cNvSpPr/>
          <p:nvPr/>
        </p:nvSpPr>
        <p:spPr>
          <a:xfrm>
            <a:off x="1601753" y="557292"/>
            <a:ext cx="9360000" cy="92333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de-AT" dirty="0">
                <a:solidFill>
                  <a:srgbClr val="000000"/>
                </a:solidFill>
                <a:latin typeface="Verdana" panose="020B0604030504040204" pitchFamily="34" charset="0"/>
              </a:rPr>
              <a:t>Wie ist Ihre Position bei der Diskussion rund um das Thema </a:t>
            </a:r>
            <a:r>
              <a:rPr lang="de-AT" b="1" dirty="0">
                <a:solidFill>
                  <a:srgbClr val="000000"/>
                </a:solidFill>
                <a:latin typeface="Verdana" panose="020B0604030504040204" pitchFamily="34" charset="0"/>
              </a:rPr>
              <a:t>Eigentum oder Miete</a:t>
            </a:r>
            <a:r>
              <a:rPr lang="de-AT" dirty="0">
                <a:solidFill>
                  <a:srgbClr val="000000"/>
                </a:solidFill>
                <a:latin typeface="Verdana" panose="020B0604030504040204" pitchFamily="34" charset="0"/>
              </a:rPr>
              <a:t>? Was sind Ihre Vorschläge?</a:t>
            </a:r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9370AC83-8488-4EAC-8945-28F0B05EEB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60" y="199832"/>
            <a:ext cx="1391218" cy="894043"/>
          </a:xfrm>
          <a:prstGeom prst="rect">
            <a:avLst/>
          </a:prstGeom>
        </p:spPr>
      </p:pic>
      <p:graphicFrame>
        <p:nvGraphicFramePr>
          <p:cNvPr id="2" name="Tabelle 1">
            <a:extLst>
              <a:ext uri="{FF2B5EF4-FFF2-40B4-BE49-F238E27FC236}">
                <a16:creationId xmlns="" xmlns:a16="http://schemas.microsoft.com/office/drawing/2014/main" id="{DF92C274-62DA-4D39-8043-398F3E6EC0AF}"/>
              </a:ext>
            </a:extLst>
          </p:cNvPr>
          <p:cNvGraphicFramePr>
            <a:graphicFrameLocks noGrp="1"/>
          </p:cNvGraphicFramePr>
          <p:nvPr/>
        </p:nvGraphicFramePr>
        <p:xfrm>
          <a:off x="1835150" y="-5481638"/>
          <a:ext cx="8521700" cy="228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5700">
                  <a:extLst>
                    <a:ext uri="{9D8B030D-6E8A-4147-A177-3AD203B41FA5}">
                      <a16:colId xmlns="" xmlns:a16="http://schemas.microsoft.com/office/drawing/2014/main" val="2346338396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400653120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256617554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3052784258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560053185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3122197728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1558225677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3091027183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349364271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de-AT" sz="1400" u="none" strike="noStrike">
                          <a:effectLst/>
                        </a:rPr>
                        <a:t>Grundsatzfrage:</a:t>
                      </a:r>
                      <a:br>
                        <a:rPr lang="de-AT" sz="1400" u="none" strike="noStrike">
                          <a:effectLst/>
                        </a:rPr>
                      </a:br>
                      <a:r>
                        <a:rPr lang="de-AT" sz="1400" u="none" strike="noStrike">
                          <a:effectLst/>
                        </a:rPr>
                        <a:t>Eigentum oder Miete</a:t>
                      </a:r>
                      <a:endParaRPr lang="de-AT" sz="14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365212959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Eigentum langfistig am günstigsten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a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97777815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Eigentumsbildung </a:t>
                      </a:r>
                      <a:br>
                        <a:rPr lang="de-AT" sz="1400" u="none" strike="noStrike">
                          <a:effectLst/>
                        </a:rPr>
                      </a:br>
                      <a:r>
                        <a:rPr lang="de-AT" sz="1400" u="none" strike="noStrike">
                          <a:effectLst/>
                        </a:rPr>
                        <a:t>fördern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a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a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4121586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beides wichtig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a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a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a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a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a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67023405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Durchmischung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a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a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a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2316418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ausschl. öffentlichen Wohnbau stärken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a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 dirty="0">
                          <a:effectLst/>
                        </a:rPr>
                        <a:t> </a:t>
                      </a:r>
                      <a:endParaRPr lang="de-AT" sz="1400" b="0" i="0" u="none" strike="noStrike" dirty="0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232913468"/>
                  </a:ext>
                </a:extLst>
              </a:tr>
            </a:tbl>
          </a:graphicData>
        </a:graphic>
      </p:graphicFrame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C1962998-6B80-446B-BC3C-50987D5B3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11958638"/>
            <a:ext cx="35242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="" xmlns:a16="http://schemas.microsoft.com/office/drawing/2014/main" id="{9E110AB8-C2A8-426E-83DF-9ABB5062F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0" y="12039600"/>
            <a:ext cx="715963" cy="26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="" xmlns:a16="http://schemas.microsoft.com/office/drawing/2014/main" id="{52846832-DC8A-42F7-BA0C-5D335E9CA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50" y="12065000"/>
            <a:ext cx="554038" cy="23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>
            <a:extLst>
              <a:ext uri="{FF2B5EF4-FFF2-40B4-BE49-F238E27FC236}">
                <a16:creationId xmlns="" xmlns:a16="http://schemas.microsoft.com/office/drawing/2014/main" id="{E4DBF156-160B-4954-BEA3-444DFFF79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63" y="12069763"/>
            <a:ext cx="714375" cy="26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>
            <a:extLst>
              <a:ext uri="{FF2B5EF4-FFF2-40B4-BE49-F238E27FC236}">
                <a16:creationId xmlns="" xmlns:a16="http://schemas.microsoft.com/office/drawing/2014/main" id="{BD8759BB-5D9E-47B3-83B0-225AA09BE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11936413"/>
            <a:ext cx="368300" cy="37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>
            <a:extLst>
              <a:ext uri="{FF2B5EF4-FFF2-40B4-BE49-F238E27FC236}">
                <a16:creationId xmlns="" xmlns:a16="http://schemas.microsoft.com/office/drawing/2014/main" id="{CA4F0425-1423-4CD2-A46B-7DDDD9B4D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838" y="12084050"/>
            <a:ext cx="666750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Bildergebnis fÃ¼r der wandel">
            <a:extLst>
              <a:ext uri="{FF2B5EF4-FFF2-40B4-BE49-F238E27FC236}">
                <a16:creationId xmlns="" xmlns:a16="http://schemas.microsoft.com/office/drawing/2014/main" id="{7291B1F6-8BD5-4479-A577-830A6681B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025" y="12077700"/>
            <a:ext cx="720725" cy="23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="" xmlns:a16="http://schemas.microsoft.com/office/drawing/2014/main" id="{013D4EDE-44FB-4894-8EFF-5E6BDADC0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513" y="12084050"/>
            <a:ext cx="612775" cy="25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elle 2">
            <a:extLst>
              <a:ext uri="{FF2B5EF4-FFF2-40B4-BE49-F238E27FC236}">
                <a16:creationId xmlns="" xmlns:a16="http://schemas.microsoft.com/office/drawing/2014/main" id="{1BBA2630-E063-489C-A4CC-CCDECA08B6BD}"/>
              </a:ext>
            </a:extLst>
          </p:cNvPr>
          <p:cNvGraphicFramePr>
            <a:graphicFrameLocks noGrp="1"/>
          </p:cNvGraphicFramePr>
          <p:nvPr/>
        </p:nvGraphicFramePr>
        <p:xfrm>
          <a:off x="1835150" y="-5481638"/>
          <a:ext cx="8521700" cy="228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5700">
                  <a:extLst>
                    <a:ext uri="{9D8B030D-6E8A-4147-A177-3AD203B41FA5}">
                      <a16:colId xmlns="" xmlns:a16="http://schemas.microsoft.com/office/drawing/2014/main" val="425616942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3693910241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120629507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348286415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3166547868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3022144441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3612772152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160246122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314168652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de-AT" sz="1400" u="none" strike="noStrike">
                          <a:effectLst/>
                        </a:rPr>
                        <a:t>Grundsatzfrage:</a:t>
                      </a:r>
                      <a:br>
                        <a:rPr lang="de-AT" sz="1400" u="none" strike="noStrike">
                          <a:effectLst/>
                        </a:rPr>
                      </a:br>
                      <a:r>
                        <a:rPr lang="de-AT" sz="1400" u="none" strike="noStrike">
                          <a:effectLst/>
                        </a:rPr>
                        <a:t>Eigentum oder Miete</a:t>
                      </a:r>
                      <a:endParaRPr lang="de-AT" sz="14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32367366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Eigentum langfistig am günstigsten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a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94856286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Eigentumsbildung </a:t>
                      </a:r>
                      <a:br>
                        <a:rPr lang="de-AT" sz="1400" u="none" strike="noStrike">
                          <a:effectLst/>
                        </a:rPr>
                      </a:br>
                      <a:r>
                        <a:rPr lang="de-AT" sz="1400" u="none" strike="noStrike">
                          <a:effectLst/>
                        </a:rPr>
                        <a:t>fördern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a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a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402639913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beides wichtig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a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a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a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a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a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2958458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Durchmischung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a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a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a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13027154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ausschl. öffentlichen Wohnbau stärken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a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 dirty="0">
                          <a:effectLst/>
                        </a:rPr>
                        <a:t> </a:t>
                      </a:r>
                      <a:endParaRPr lang="de-AT" sz="1400" b="0" i="0" u="none" strike="noStrike" dirty="0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4159106959"/>
                  </a:ext>
                </a:extLst>
              </a:tr>
            </a:tbl>
          </a:graphicData>
        </a:graphic>
      </p:graphicFrame>
      <p:pic>
        <p:nvPicPr>
          <p:cNvPr id="17" name="Picture 2">
            <a:extLst>
              <a:ext uri="{FF2B5EF4-FFF2-40B4-BE49-F238E27FC236}">
                <a16:creationId xmlns="" xmlns:a16="http://schemas.microsoft.com/office/drawing/2014/main" id="{C1962998-6B80-446B-BC3C-50987D5B3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11958638"/>
            <a:ext cx="35242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="" xmlns:a16="http://schemas.microsoft.com/office/drawing/2014/main" id="{9E110AB8-C2A8-426E-83DF-9ABB5062F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0" y="12039600"/>
            <a:ext cx="715963" cy="26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>
            <a:extLst>
              <a:ext uri="{FF2B5EF4-FFF2-40B4-BE49-F238E27FC236}">
                <a16:creationId xmlns="" xmlns:a16="http://schemas.microsoft.com/office/drawing/2014/main" id="{52846832-DC8A-42F7-BA0C-5D335E9CA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50" y="12065000"/>
            <a:ext cx="554038" cy="23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>
            <a:extLst>
              <a:ext uri="{FF2B5EF4-FFF2-40B4-BE49-F238E27FC236}">
                <a16:creationId xmlns="" xmlns:a16="http://schemas.microsoft.com/office/drawing/2014/main" id="{E4DBF156-160B-4954-BEA3-444DFFF79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63" y="12069763"/>
            <a:ext cx="714375" cy="26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>
            <a:extLst>
              <a:ext uri="{FF2B5EF4-FFF2-40B4-BE49-F238E27FC236}">
                <a16:creationId xmlns="" xmlns:a16="http://schemas.microsoft.com/office/drawing/2014/main" id="{BD8759BB-5D9E-47B3-83B0-225AA09BE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11936413"/>
            <a:ext cx="368300" cy="37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>
            <a:extLst>
              <a:ext uri="{FF2B5EF4-FFF2-40B4-BE49-F238E27FC236}">
                <a16:creationId xmlns="" xmlns:a16="http://schemas.microsoft.com/office/drawing/2014/main" id="{CA4F0425-1423-4CD2-A46B-7DDDD9B4D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838" y="12084050"/>
            <a:ext cx="666750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6" descr="Bildergebnis fÃ¼r der wandel">
            <a:extLst>
              <a:ext uri="{FF2B5EF4-FFF2-40B4-BE49-F238E27FC236}">
                <a16:creationId xmlns="" xmlns:a16="http://schemas.microsoft.com/office/drawing/2014/main" id="{7291B1F6-8BD5-4479-A577-830A6681B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025" y="12077700"/>
            <a:ext cx="720725" cy="23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="" xmlns:a16="http://schemas.microsoft.com/office/drawing/2014/main" id="{013D4EDE-44FB-4894-8EFF-5E6BDADC0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513" y="12084050"/>
            <a:ext cx="612775" cy="25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le 3">
            <a:extLst>
              <a:ext uri="{FF2B5EF4-FFF2-40B4-BE49-F238E27FC236}">
                <a16:creationId xmlns="" xmlns:a16="http://schemas.microsoft.com/office/drawing/2014/main" id="{29234999-BE21-4C70-AB06-FC01982E736E}"/>
              </a:ext>
            </a:extLst>
          </p:cNvPr>
          <p:cNvGraphicFramePr>
            <a:graphicFrameLocks noGrp="1"/>
          </p:cNvGraphicFramePr>
          <p:nvPr/>
        </p:nvGraphicFramePr>
        <p:xfrm>
          <a:off x="1835150" y="-5481638"/>
          <a:ext cx="8521700" cy="228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5700">
                  <a:extLst>
                    <a:ext uri="{9D8B030D-6E8A-4147-A177-3AD203B41FA5}">
                      <a16:colId xmlns="" xmlns:a16="http://schemas.microsoft.com/office/drawing/2014/main" val="948297721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961533731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642187434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3942937432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521522733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3855641766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583676818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3963189301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376871646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de-AT" sz="1400" u="none" strike="noStrike">
                          <a:effectLst/>
                        </a:rPr>
                        <a:t>Grundsatzfrage:</a:t>
                      </a:r>
                      <a:br>
                        <a:rPr lang="de-AT" sz="1400" u="none" strike="noStrike">
                          <a:effectLst/>
                        </a:rPr>
                      </a:br>
                      <a:r>
                        <a:rPr lang="de-AT" sz="1400" u="none" strike="noStrike">
                          <a:effectLst/>
                        </a:rPr>
                        <a:t>Eigentum oder Miete</a:t>
                      </a:r>
                      <a:endParaRPr lang="de-AT" sz="14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22189113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Eigentum langfistig am günstigsten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a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3993104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Eigentumsbildung </a:t>
                      </a:r>
                      <a:br>
                        <a:rPr lang="de-AT" sz="1400" u="none" strike="noStrike">
                          <a:effectLst/>
                        </a:rPr>
                      </a:br>
                      <a:r>
                        <a:rPr lang="de-AT" sz="1400" u="none" strike="noStrike">
                          <a:effectLst/>
                        </a:rPr>
                        <a:t>fördern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a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a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91837333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beides wichtig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a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a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a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a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a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41703134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Durchmischung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a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a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a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423322595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ausschl. öffentlichen Wohnbau stärken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>
                          <a:effectLst/>
                        </a:rPr>
                        <a:t>a</a:t>
                      </a:r>
                      <a:endParaRPr lang="de-AT" sz="1400" b="0" i="0" u="none" strike="noStrike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u="none" strike="noStrike" dirty="0">
                          <a:effectLst/>
                        </a:rPr>
                        <a:t> </a:t>
                      </a:r>
                      <a:endParaRPr lang="de-AT" sz="1400" b="0" i="0" u="none" strike="noStrike" dirty="0">
                        <a:solidFill>
                          <a:srgbClr val="92D050"/>
                        </a:solidFill>
                        <a:effectLst/>
                        <a:latin typeface="Marlett" pitchFamily="2" charset="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753617071"/>
                  </a:ext>
                </a:extLst>
              </a:tr>
            </a:tbl>
          </a:graphicData>
        </a:graphic>
      </p:graphicFrame>
      <p:pic>
        <p:nvPicPr>
          <p:cNvPr id="25" name="Picture 2">
            <a:extLst>
              <a:ext uri="{FF2B5EF4-FFF2-40B4-BE49-F238E27FC236}">
                <a16:creationId xmlns="" xmlns:a16="http://schemas.microsoft.com/office/drawing/2014/main" id="{C1962998-6B80-446B-BC3C-50987D5B3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11958638"/>
            <a:ext cx="35242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>
            <a:extLst>
              <a:ext uri="{FF2B5EF4-FFF2-40B4-BE49-F238E27FC236}">
                <a16:creationId xmlns="" xmlns:a16="http://schemas.microsoft.com/office/drawing/2014/main" id="{9E110AB8-C2A8-426E-83DF-9ABB5062F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0" y="12039600"/>
            <a:ext cx="715963" cy="26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>
            <a:extLst>
              <a:ext uri="{FF2B5EF4-FFF2-40B4-BE49-F238E27FC236}">
                <a16:creationId xmlns="" xmlns:a16="http://schemas.microsoft.com/office/drawing/2014/main" id="{52846832-DC8A-42F7-BA0C-5D335E9CA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50" y="12065000"/>
            <a:ext cx="554038" cy="23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>
            <a:extLst>
              <a:ext uri="{FF2B5EF4-FFF2-40B4-BE49-F238E27FC236}">
                <a16:creationId xmlns="" xmlns:a16="http://schemas.microsoft.com/office/drawing/2014/main" id="{E4DBF156-160B-4954-BEA3-444DFFF79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63" y="12069763"/>
            <a:ext cx="714375" cy="26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>
            <a:extLst>
              <a:ext uri="{FF2B5EF4-FFF2-40B4-BE49-F238E27FC236}">
                <a16:creationId xmlns="" xmlns:a16="http://schemas.microsoft.com/office/drawing/2014/main" id="{BD8759BB-5D9E-47B3-83B0-225AA09BE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11936413"/>
            <a:ext cx="368300" cy="37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2">
            <a:extLst>
              <a:ext uri="{FF2B5EF4-FFF2-40B4-BE49-F238E27FC236}">
                <a16:creationId xmlns="" xmlns:a16="http://schemas.microsoft.com/office/drawing/2014/main" id="{CA4F0425-1423-4CD2-A46B-7DDDD9B4D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838" y="12084050"/>
            <a:ext cx="666750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6" descr="Bildergebnis fÃ¼r der wandel">
            <a:extLst>
              <a:ext uri="{FF2B5EF4-FFF2-40B4-BE49-F238E27FC236}">
                <a16:creationId xmlns="" xmlns:a16="http://schemas.microsoft.com/office/drawing/2014/main" id="{7291B1F6-8BD5-4479-A577-830A6681B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025" y="12077700"/>
            <a:ext cx="720725" cy="23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>
            <a:extLst>
              <a:ext uri="{FF2B5EF4-FFF2-40B4-BE49-F238E27FC236}">
                <a16:creationId xmlns="" xmlns:a16="http://schemas.microsoft.com/office/drawing/2014/main" id="{013D4EDE-44FB-4894-8EFF-5E6BDADC0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513" y="12084050"/>
            <a:ext cx="612775" cy="25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hteck 44">
            <a:extLst>
              <a:ext uri="{FF2B5EF4-FFF2-40B4-BE49-F238E27FC236}">
                <a16:creationId xmlns="" xmlns:a16="http://schemas.microsoft.com/office/drawing/2014/main" id="{81E9DD91-EE62-4FF3-9004-6A759699B99C}"/>
              </a:ext>
            </a:extLst>
          </p:cNvPr>
          <p:cNvSpPr/>
          <p:nvPr/>
        </p:nvSpPr>
        <p:spPr>
          <a:xfrm>
            <a:off x="1531557" y="2598612"/>
            <a:ext cx="91239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600" dirty="0">
                <a:latin typeface="Verdana" panose="020B0604030504040204" pitchFamily="34" charset="0"/>
                <a:ea typeface="Verdana" panose="020B0604030504040204" pitchFamily="34" charset="0"/>
              </a:rPr>
              <a:t>Grundkonsens für günstiges Wohnen, unabhängig ob Miete oder Eigentum</a:t>
            </a:r>
          </a:p>
          <a:p>
            <a:r>
              <a:rPr lang="de-AT" sz="1600" dirty="0">
                <a:latin typeface="Verdana" panose="020B0604030504040204" pitchFamily="34" charset="0"/>
                <a:ea typeface="Verdana" panose="020B0604030504040204" pitchFamily="34" charset="0"/>
              </a:rPr>
              <a:t>Ausnahme KPÖ</a:t>
            </a:r>
          </a:p>
        </p:txBody>
      </p:sp>
      <p:graphicFrame>
        <p:nvGraphicFramePr>
          <p:cNvPr id="35" name="Objekt 34">
            <a:extLst>
              <a:ext uri="{FF2B5EF4-FFF2-40B4-BE49-F238E27FC236}">
                <a16:creationId xmlns="" xmlns:a16="http://schemas.microsoft.com/office/drawing/2014/main" id="{605A569B-D95C-4C00-8BEB-F6703DEB37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8963918"/>
              </p:ext>
            </p:extLst>
          </p:nvPr>
        </p:nvGraphicFramePr>
        <p:xfrm>
          <a:off x="1560512" y="3497293"/>
          <a:ext cx="9873722" cy="2515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1" name="Worksheet" r:id="rId13" imgW="8525051" imgH="2171785" progId="Excel.Sheet.12">
                  <p:embed/>
                </p:oleObj>
              </mc:Choice>
              <mc:Fallback>
                <p:oleObj name="Worksheet" r:id="rId13" imgW="8525051" imgH="21717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60512" y="3497293"/>
                        <a:ext cx="9873722" cy="25153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7382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C67052BF-7B4A-4EAF-9C5E-7F75A6543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5750" y="0"/>
            <a:ext cx="476250" cy="365125"/>
          </a:xfrm>
        </p:spPr>
        <p:txBody>
          <a:bodyPr/>
          <a:lstStyle/>
          <a:p>
            <a:fld id="{9507E689-820F-4A42-B953-5980A9321F50}" type="slidenum">
              <a:rPr lang="de-AT" smtClean="0"/>
              <a:t>11</a:t>
            </a:fld>
            <a:endParaRPr lang="de-AT" dirty="0"/>
          </a:p>
        </p:txBody>
      </p:sp>
      <p:sp>
        <p:nvSpPr>
          <p:cNvPr id="5" name="Foliennummernplatzhalter 3">
            <a:extLst>
              <a:ext uri="{FF2B5EF4-FFF2-40B4-BE49-F238E27FC236}">
                <a16:creationId xmlns="" xmlns:a16="http://schemas.microsoft.com/office/drawing/2014/main" id="{5E9B03F7-A358-4501-8A2D-2CF58BF94A04}"/>
              </a:ext>
            </a:extLst>
          </p:cNvPr>
          <p:cNvSpPr txBox="1">
            <a:spLocks/>
          </p:cNvSpPr>
          <p:nvPr/>
        </p:nvSpPr>
        <p:spPr>
          <a:xfrm>
            <a:off x="8610601" y="63694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5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07E689-820F-4A42-B953-5980A9321F50}" type="slidenum">
              <a:rPr lang="de-AT" smtClean="0"/>
              <a:pPr/>
              <a:t>11</a:t>
            </a:fld>
            <a:endParaRPr lang="de-AT"/>
          </a:p>
        </p:txBody>
      </p:sp>
      <p:sp>
        <p:nvSpPr>
          <p:cNvPr id="10" name="Textfeld 9">
            <a:extLst>
              <a:ext uri="{FF2B5EF4-FFF2-40B4-BE49-F238E27FC236}">
                <a16:creationId xmlns="" xmlns:a16="http://schemas.microsoft.com/office/drawing/2014/main" id="{599CE9AD-791D-4654-B422-499BA59A291D}"/>
              </a:ext>
            </a:extLst>
          </p:cNvPr>
          <p:cNvSpPr txBox="1"/>
          <p:nvPr/>
        </p:nvSpPr>
        <p:spPr>
          <a:xfrm>
            <a:off x="485443" y="1528930"/>
            <a:ext cx="411700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400" b="1" smtClean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Felix </a:t>
            </a:r>
            <a:r>
              <a:rPr lang="de-DE" altLang="de-DE" sz="1400" b="1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JOSEF</a:t>
            </a:r>
            <a:r>
              <a:rPr lang="de-DE" altLang="de-DE" sz="14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</a:p>
          <a:p>
            <a:pPr lvl="0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4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Geschäftsführer der FGW</a:t>
            </a:r>
          </a:p>
          <a:p>
            <a:r>
              <a:rPr lang="de-AT" sz="1400" dirty="0">
                <a:latin typeface="Verdana" panose="020B0604030504040204" pitchFamily="34" charset="0"/>
                <a:ea typeface="Verdana" panose="020B0604030504040204" pitchFamily="34" charset="0"/>
              </a:rPr>
              <a:t>T: +43 (1) 712 62 51</a:t>
            </a:r>
          </a:p>
          <a:p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felix.josef@fgw.at</a:t>
            </a:r>
            <a:endParaRPr lang="de-AT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AT" dirty="0"/>
              <a:t> </a:t>
            </a:r>
            <a:endParaRPr lang="de-AT" sz="2000" dirty="0"/>
          </a:p>
        </p:txBody>
      </p:sp>
      <p:sp>
        <p:nvSpPr>
          <p:cNvPr id="11" name="Textfeld 10">
            <a:extLst>
              <a:ext uri="{FF2B5EF4-FFF2-40B4-BE49-F238E27FC236}">
                <a16:creationId xmlns="" xmlns:a16="http://schemas.microsoft.com/office/drawing/2014/main" id="{5D96011D-8458-4FF9-AF1D-70A4A28224A7}"/>
              </a:ext>
            </a:extLst>
          </p:cNvPr>
          <p:cNvSpPr txBox="1"/>
          <p:nvPr/>
        </p:nvSpPr>
        <p:spPr>
          <a:xfrm>
            <a:off x="2488732" y="220023"/>
            <a:ext cx="7214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>
                <a:latin typeface="Century Gothic" panose="020B0502020202020204" pitchFamily="34" charset="0"/>
              </a:rPr>
              <a:t>Forschungsgesellschaft für Wohnen, Bauen und Planen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="" xmlns:a16="http://schemas.microsoft.com/office/drawing/2014/main" id="{7585D834-9B03-49AD-87CC-D336928AE469}"/>
              </a:ext>
            </a:extLst>
          </p:cNvPr>
          <p:cNvSpPr txBox="1"/>
          <p:nvPr/>
        </p:nvSpPr>
        <p:spPr>
          <a:xfrm>
            <a:off x="836470" y="1100529"/>
            <a:ext cx="3623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latin typeface="Century Gothic" panose="020B0502020202020204" pitchFamily="34" charset="0"/>
              </a:rPr>
              <a:t>FGW Team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="" xmlns:a16="http://schemas.microsoft.com/office/drawing/2014/main" id="{7E4754B6-C1A9-4D2E-A843-46C0C962C10E}"/>
              </a:ext>
            </a:extLst>
          </p:cNvPr>
          <p:cNvSpPr txBox="1"/>
          <p:nvPr/>
        </p:nvSpPr>
        <p:spPr>
          <a:xfrm>
            <a:off x="753244" y="3853583"/>
            <a:ext cx="3470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latin typeface="Century Gothic" panose="020B0502020202020204" pitchFamily="34" charset="0"/>
              </a:rPr>
              <a:t>FGW Aktuelles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="" xmlns:a16="http://schemas.microsoft.com/office/drawing/2014/main" id="{B8ABB9D6-FD9A-4320-9890-2A9F55A336E1}"/>
              </a:ext>
            </a:extLst>
          </p:cNvPr>
          <p:cNvSpPr/>
          <p:nvPr/>
        </p:nvSpPr>
        <p:spPr>
          <a:xfrm>
            <a:off x="430230" y="4236380"/>
            <a:ext cx="557375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de-AT" sz="14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Housing Glossary – Wohnungswesen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AT" sz="14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Buch: Soziale Wohnungswirtschaft in Österreich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AT" sz="1400" dirty="0">
                <a:latin typeface="Verdana" panose="020B0604030504040204" pitchFamily="34" charset="0"/>
                <a:ea typeface="Verdana" panose="020B0604030504040204" pitchFamily="34" charset="0"/>
              </a:rPr>
              <a:t>Verländerte Förderungsvorschriften (Komplettausgabe)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AT" sz="1400" dirty="0">
                <a:latin typeface="Verdana" panose="020B0604030504040204" pitchFamily="34" charset="0"/>
                <a:ea typeface="Verdana" panose="020B0604030504040204" pitchFamily="34" charset="0"/>
              </a:rPr>
              <a:t>Verländerte Förderungsvorschriften (Abo)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AT" sz="14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Raumplanungs-/Raumordnungsgesetze der Länder (in Arbeit)</a:t>
            </a:r>
          </a:p>
          <a:p>
            <a:pPr algn="ctr"/>
            <a:endParaRPr lang="de-AT" sz="1400" i="0" dirty="0">
              <a:solidFill>
                <a:srgbClr val="222222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="" xmlns:a16="http://schemas.microsoft.com/office/drawing/2014/main" id="{6517D4DB-572B-4E9E-BC8F-1DD7C2159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34" y="5577137"/>
            <a:ext cx="556495" cy="806578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="" xmlns:a16="http://schemas.microsoft.com/office/drawing/2014/main" id="{87E18F0F-BD26-4E76-9FEA-64643D806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641" y="5577137"/>
            <a:ext cx="556495" cy="787549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="" xmlns:a16="http://schemas.microsoft.com/office/drawing/2014/main" id="{BFA067F5-A421-4B21-816A-A9DA9131A7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5948" y="5577137"/>
            <a:ext cx="556496" cy="778259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="" xmlns:a16="http://schemas.microsoft.com/office/drawing/2014/main" id="{40B79571-4431-4752-A019-451417823281}"/>
              </a:ext>
            </a:extLst>
          </p:cNvPr>
          <p:cNvSpPr/>
          <p:nvPr/>
        </p:nvSpPr>
        <p:spPr>
          <a:xfrm>
            <a:off x="1" y="6396335"/>
            <a:ext cx="12191999" cy="461665"/>
          </a:xfrm>
          <a:prstGeom prst="rect">
            <a:avLst/>
          </a:prstGeom>
          <a:solidFill>
            <a:srgbClr val="AFAFAF"/>
          </a:solidFill>
        </p:spPr>
        <p:txBody>
          <a:bodyPr wrap="square">
            <a:spAutoFit/>
          </a:bodyPr>
          <a:lstStyle/>
          <a:p>
            <a:pPr algn="ctr"/>
            <a:r>
              <a:rPr lang="de-AT" sz="1200" dirty="0">
                <a:latin typeface="Verdana" panose="020B0604030504040204" pitchFamily="34" charset="0"/>
                <a:ea typeface="Verdana" panose="020B0604030504040204" pitchFamily="34" charset="0"/>
              </a:rPr>
              <a:t>FGW - Forschungsgesellschaft für Wohnen, Bauen und Planen • Lange Gasse 30/5 • A-1080 Wien </a:t>
            </a:r>
            <a:br>
              <a:rPr lang="de-AT" sz="1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e-AT" sz="1200" dirty="0">
                <a:latin typeface="Verdana" panose="020B0604030504040204" pitchFamily="34" charset="0"/>
                <a:ea typeface="Verdana" panose="020B0604030504040204" pitchFamily="34" charset="0"/>
              </a:rPr>
              <a:t>Tel.: +43 (1) 712 62 51 • Fax: +43 (1) 409 91 89 • </a:t>
            </a:r>
            <a:r>
              <a:rPr lang="de-AT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E-mail</a:t>
            </a:r>
            <a:r>
              <a:rPr lang="de-AT" sz="1200" dirty="0">
                <a:latin typeface="Verdana" panose="020B0604030504040204" pitchFamily="34" charset="0"/>
                <a:ea typeface="Verdana" panose="020B0604030504040204" pitchFamily="34" charset="0"/>
              </a:rPr>
              <a:t>: office@fgw.at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="" xmlns:a16="http://schemas.microsoft.com/office/drawing/2014/main" id="{1449B50F-4DA5-4303-AAC7-FE7EF1A9B9CE}"/>
              </a:ext>
            </a:extLst>
          </p:cNvPr>
          <p:cNvSpPr txBox="1"/>
          <p:nvPr/>
        </p:nvSpPr>
        <p:spPr>
          <a:xfrm>
            <a:off x="6151213" y="1092037"/>
            <a:ext cx="4707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latin typeface="Century Gothic" panose="020B0502020202020204" pitchFamily="34" charset="0"/>
              </a:rPr>
              <a:t>Vorteile einer Mitgliedschaft sind u.a.: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="" xmlns:a16="http://schemas.microsoft.com/office/drawing/2014/main" id="{5783CC2F-7648-49B9-A201-AB42CF925A09}"/>
              </a:ext>
            </a:extLst>
          </p:cNvPr>
          <p:cNvSpPr/>
          <p:nvPr/>
        </p:nvSpPr>
        <p:spPr>
          <a:xfrm>
            <a:off x="6096000" y="1484857"/>
            <a:ext cx="446094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AT" sz="14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Mitgliedschaft in einer </a:t>
            </a:r>
            <a:r>
              <a:rPr lang="de-AT" sz="1400" b="1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überparteilichen</a:t>
            </a:r>
            <a:r>
              <a:rPr lang="de-AT" sz="14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Forschungsgesellschaft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AT" sz="14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Vernetzung mit verschiedensten Akteuren von Landesregierungen über Banken bis hin zu gemeinnützigen und gewinnorientieren Wohnbauträgern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AT" sz="14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Zugang </a:t>
            </a:r>
            <a:r>
              <a:rPr lang="de-AT" sz="1400" b="1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innovativen</a:t>
            </a:r>
            <a:r>
              <a:rPr lang="de-AT" sz="14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Forschungsprojekte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AT" sz="1400" b="1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Mitgestaltung</a:t>
            </a:r>
            <a:r>
              <a:rPr lang="de-AT" sz="14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der Programmschwerpunkte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AT" sz="1400" dirty="0">
              <a:solidFill>
                <a:srgbClr val="22222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AT" sz="1400" b="1" i="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Vergünstig</a:t>
            </a:r>
            <a:r>
              <a:rPr lang="de-AT" sz="1400" b="1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ungen</a:t>
            </a:r>
            <a:r>
              <a:rPr lang="de-AT" sz="14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bei den Publikationen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AT" sz="1400" b="1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Online-</a:t>
            </a:r>
            <a:r>
              <a:rPr lang="de-AT" sz="1400" i="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Nutzung des </a:t>
            </a:r>
            <a:r>
              <a:rPr lang="de-AT" sz="14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Housing </a:t>
            </a:r>
            <a:r>
              <a:rPr lang="de-AT" sz="1400" dirty="0" err="1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Glossarys</a:t>
            </a:r>
            <a:endParaRPr lang="de-AT" sz="1400" dirty="0">
              <a:solidFill>
                <a:srgbClr val="22222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AT" sz="1400" b="1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kostenloser </a:t>
            </a:r>
            <a:r>
              <a:rPr lang="de-AT" sz="14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Erhalt des Buches </a:t>
            </a:r>
            <a:br>
              <a:rPr lang="de-AT" sz="14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e-AT" sz="14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„</a:t>
            </a:r>
            <a:r>
              <a:rPr lang="de-AT" sz="1400" i="1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Soziale Wohnungswirtschaft in Österreich“</a:t>
            </a:r>
          </a:p>
          <a:p>
            <a:endParaRPr lang="de-AT" sz="1400" i="0" dirty="0">
              <a:solidFill>
                <a:srgbClr val="222222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1" name="Grafik 20">
            <a:extLst>
              <a:ext uri="{FF2B5EF4-FFF2-40B4-BE49-F238E27FC236}">
                <a16:creationId xmlns="" xmlns:a16="http://schemas.microsoft.com/office/drawing/2014/main" id="{EBF80323-69BF-4513-BEF5-43CE3A2748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61" y="212886"/>
            <a:ext cx="1391218" cy="894043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="" xmlns:a16="http://schemas.microsoft.com/office/drawing/2014/main" id="{94118F5B-EFDB-452F-A8ED-CA4004522585}"/>
              </a:ext>
            </a:extLst>
          </p:cNvPr>
          <p:cNvSpPr txBox="1"/>
          <p:nvPr/>
        </p:nvSpPr>
        <p:spPr>
          <a:xfrm>
            <a:off x="430230" y="2775207"/>
            <a:ext cx="41170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400" b="1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Raimund AMESBERGER</a:t>
            </a:r>
            <a:r>
              <a:rPr lang="de-DE" altLang="de-DE" sz="14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de-DE" altLang="de-DE" sz="1400" dirty="0" err="1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BSc</a:t>
            </a:r>
            <a:r>
              <a:rPr lang="de-DE" altLang="de-DE" sz="14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r>
              <a:rPr lang="de-AT" sz="1400" dirty="0">
                <a:latin typeface="Verdana" panose="020B0604030504040204" pitchFamily="34" charset="0"/>
                <a:ea typeface="Verdana" panose="020B0604030504040204" pitchFamily="34" charset="0"/>
              </a:rPr>
              <a:t>Assistenz FGW</a:t>
            </a:r>
          </a:p>
          <a:p>
            <a:r>
              <a:rPr lang="de-AT" sz="1400" dirty="0">
                <a:latin typeface="Verdana" panose="020B0604030504040204" pitchFamily="34" charset="0"/>
                <a:ea typeface="Verdana" panose="020B0604030504040204" pitchFamily="34" charset="0"/>
              </a:rPr>
              <a:t>T: +43 (1) 712 62 51</a:t>
            </a:r>
          </a:p>
          <a:p>
            <a:r>
              <a:rPr lang="de-AT" sz="1400" dirty="0">
                <a:latin typeface="Verdana" panose="020B0604030504040204" pitchFamily="34" charset="0"/>
                <a:ea typeface="Verdana" panose="020B0604030504040204" pitchFamily="34" charset="0"/>
              </a:rPr>
              <a:t>office@fgw.at</a:t>
            </a:r>
          </a:p>
          <a:p>
            <a:pPr lvl="0" eaLnBrk="0" fontAlgn="t" hangingPunct="0">
              <a:spcBef>
                <a:spcPct val="0"/>
              </a:spcBef>
              <a:spcAft>
                <a:spcPct val="0"/>
              </a:spcAft>
            </a:pPr>
            <a:endParaRPr lang="de-DE" altLang="de-DE" sz="1400" dirty="0">
              <a:solidFill>
                <a:srgbClr val="22222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232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C67052BF-7B4A-4EAF-9C5E-7F75A6543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7E689-820F-4A42-B953-5980A9321F50}" type="slidenum">
              <a:rPr lang="de-AT" smtClean="0"/>
              <a:t>2</a:t>
            </a:fld>
            <a:endParaRPr lang="de-AT" dirty="0"/>
          </a:p>
        </p:txBody>
      </p:sp>
      <p:sp>
        <p:nvSpPr>
          <p:cNvPr id="3" name="Rechteck 2">
            <a:extLst>
              <a:ext uri="{FF2B5EF4-FFF2-40B4-BE49-F238E27FC236}">
                <a16:creationId xmlns="" xmlns:a16="http://schemas.microsoft.com/office/drawing/2014/main" id="{60284D68-0584-4A8D-B6D7-F3022A804776}"/>
              </a:ext>
            </a:extLst>
          </p:cNvPr>
          <p:cNvSpPr/>
          <p:nvPr/>
        </p:nvSpPr>
        <p:spPr>
          <a:xfrm rot="16200000">
            <a:off x="-1500227" y="4871300"/>
            <a:ext cx="338906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Bilder: Parlamentsdirektion / Simonis    Bild WANDL: </a:t>
            </a:r>
            <a:r>
              <a:rPr lang="de-AT" sz="600" dirty="0">
                <a:latin typeface="Verdana" panose="020B0604030504040204" pitchFamily="34" charset="0"/>
                <a:ea typeface="Verdana" panose="020B0604030504040204" pitchFamily="34" charset="0"/>
              </a:rPr>
              <a:t>www.derwandel.at/vorstand</a:t>
            </a:r>
            <a:r>
              <a:rPr lang="de-AT" sz="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="" xmlns:a16="http://schemas.microsoft.com/office/drawing/2014/main" id="{92D2DCA4-B145-441B-B31C-9692E2C11F2D}"/>
              </a:ext>
            </a:extLst>
          </p:cNvPr>
          <p:cNvSpPr/>
          <p:nvPr/>
        </p:nvSpPr>
        <p:spPr>
          <a:xfrm>
            <a:off x="5720630" y="4313774"/>
            <a:ext cx="647137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AT" sz="1400" dirty="0"/>
              <a:t>Liste Sebastian Kurz – die neue Volkspartei (ÖVP)</a:t>
            </a:r>
          </a:p>
          <a:p>
            <a:pPr marL="342900" indent="-342900">
              <a:buFont typeface="+mj-lt"/>
              <a:buAutoNum type="arabicPeriod"/>
            </a:pPr>
            <a:r>
              <a:rPr lang="de-AT" sz="1400" dirty="0"/>
              <a:t>Sozialdemokratische Partei Österreichs (SPÖ)</a:t>
            </a:r>
          </a:p>
          <a:p>
            <a:pPr marL="342900" indent="-342900">
              <a:buFont typeface="+mj-lt"/>
              <a:buAutoNum type="arabicPeriod"/>
            </a:pPr>
            <a:r>
              <a:rPr lang="de-AT" sz="1400" dirty="0"/>
              <a:t>Freiheitliche Partei Österreichs (FPÖ)</a:t>
            </a:r>
          </a:p>
          <a:p>
            <a:pPr marL="342900" indent="-342900">
              <a:buFont typeface="+mj-lt"/>
              <a:buAutoNum type="arabicPeriod"/>
            </a:pPr>
            <a:r>
              <a:rPr lang="de-AT" sz="1400" dirty="0"/>
              <a:t>NEOS – Das Neue Österreich (NEOS)</a:t>
            </a:r>
          </a:p>
          <a:p>
            <a:pPr marL="342900" indent="-342900">
              <a:buFont typeface="+mj-lt"/>
              <a:buAutoNum type="arabicPeriod"/>
            </a:pPr>
            <a:r>
              <a:rPr lang="de-AT" sz="1400" dirty="0"/>
              <a:t>JETZT – Liste Pilz (JETZT)</a:t>
            </a:r>
          </a:p>
          <a:p>
            <a:pPr marL="342900" indent="-342900">
              <a:buFont typeface="+mj-lt"/>
              <a:buAutoNum type="arabicPeriod"/>
            </a:pPr>
            <a:r>
              <a:rPr lang="de-AT" sz="1400" dirty="0"/>
              <a:t>Alternative Listen, KPÖ Plus, Linke und Unabhängige (KPÖ)</a:t>
            </a:r>
          </a:p>
          <a:p>
            <a:pPr marL="342900" indent="-342900">
              <a:buFont typeface="+mj-lt"/>
              <a:buAutoNum type="arabicPeriod"/>
            </a:pPr>
            <a:r>
              <a:rPr lang="de-AT" sz="1400" dirty="0"/>
              <a:t>Die Grünen – Die Grüne Alternative (GRÜNE)</a:t>
            </a:r>
          </a:p>
          <a:p>
            <a:pPr marL="342900" indent="-342900">
              <a:buFont typeface="+mj-lt"/>
              <a:buAutoNum type="arabicPeriod"/>
            </a:pPr>
            <a:r>
              <a:rPr lang="de-AT" sz="1400" dirty="0"/>
              <a:t>Wandel – Aufbruch in ein gemeinwohlorientiertes Morgen mit guter Arbeit, leistbarem Wohnen und radikaler Klimapolitik. Es gibt viel zu gewinnen. (WANDL)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602FA880-4DC4-465D-8375-C6826BC99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714" y="2016073"/>
            <a:ext cx="1440000" cy="144000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="" xmlns:a16="http://schemas.microsoft.com/office/drawing/2014/main" id="{47040257-8864-4DD3-9C43-159D27AC8212}"/>
              </a:ext>
            </a:extLst>
          </p:cNvPr>
          <p:cNvSpPr/>
          <p:nvPr/>
        </p:nvSpPr>
        <p:spPr>
          <a:xfrm>
            <a:off x="2528306" y="3489677"/>
            <a:ext cx="1140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200" b="1" dirty="0">
                <a:latin typeface="Arial" panose="020B0604020202020204" pitchFamily="34" charset="0"/>
                <a:cs typeface="Arial" panose="020B0604020202020204" pitchFamily="34" charset="0"/>
              </a:rPr>
              <a:t>Ruth Becher </a:t>
            </a:r>
          </a:p>
          <a:p>
            <a:r>
              <a:rPr lang="de-AT" sz="1200" dirty="0">
                <a:latin typeface="Arial" panose="020B0604020202020204" pitchFamily="34" charset="0"/>
                <a:cs typeface="Arial" panose="020B0604020202020204" pitchFamily="34" charset="0"/>
              </a:rPr>
              <a:t>SPÖ</a:t>
            </a:r>
          </a:p>
        </p:txBody>
      </p:sp>
      <p:pic>
        <p:nvPicPr>
          <p:cNvPr id="28" name="Picture 2">
            <a:extLst>
              <a:ext uri="{FF2B5EF4-FFF2-40B4-BE49-F238E27FC236}">
                <a16:creationId xmlns="" xmlns:a16="http://schemas.microsoft.com/office/drawing/2014/main" id="{5798D01E-45D7-4AB3-BB7B-A86818851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912" y="1476024"/>
            <a:ext cx="495604" cy="49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535456FE-283A-4CED-B1C3-2F79690231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8657" r="517" b="19383"/>
          <a:stretch/>
        </p:blipFill>
        <p:spPr>
          <a:xfrm>
            <a:off x="484462" y="2016073"/>
            <a:ext cx="1440000" cy="144000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Rechteck 8">
            <a:extLst>
              <a:ext uri="{FF2B5EF4-FFF2-40B4-BE49-F238E27FC236}">
                <a16:creationId xmlns="" xmlns:a16="http://schemas.microsoft.com/office/drawing/2014/main" id="{FA81B8B2-D81F-474A-8440-FF9337CDFC0D}"/>
              </a:ext>
            </a:extLst>
          </p:cNvPr>
          <p:cNvSpPr/>
          <p:nvPr/>
        </p:nvSpPr>
        <p:spPr>
          <a:xfrm>
            <a:off x="582498" y="3489677"/>
            <a:ext cx="1243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200" b="1" dirty="0">
                <a:latin typeface="Arial" panose="020B0604020202020204" pitchFamily="34" charset="0"/>
                <a:cs typeface="Arial" panose="020B0604020202020204" pitchFamily="34" charset="0"/>
              </a:rPr>
              <a:t>Johann Singer </a:t>
            </a:r>
          </a:p>
          <a:p>
            <a:r>
              <a:rPr lang="de-AT" sz="1200" dirty="0">
                <a:latin typeface="Arial" panose="020B0604020202020204" pitchFamily="34" charset="0"/>
                <a:cs typeface="Arial" panose="020B0604020202020204" pitchFamily="34" charset="0"/>
              </a:rPr>
              <a:t>ÖVP</a:t>
            </a:r>
          </a:p>
        </p:txBody>
      </p:sp>
      <p:pic>
        <p:nvPicPr>
          <p:cNvPr id="29" name="Picture 4">
            <a:extLst>
              <a:ext uri="{FF2B5EF4-FFF2-40B4-BE49-F238E27FC236}">
                <a16:creationId xmlns="" xmlns:a16="http://schemas.microsoft.com/office/drawing/2014/main" id="{020658A6-7900-43D8-B320-9F6B21067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75" y="1528563"/>
            <a:ext cx="1035574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A5256EB2-6C17-4F99-9CE5-653F4930B36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892" t="7885" r="14303" b="31576"/>
          <a:stretch/>
        </p:blipFill>
        <p:spPr>
          <a:xfrm>
            <a:off x="4262283" y="2016073"/>
            <a:ext cx="1440180" cy="144000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Rechteck 13">
            <a:extLst>
              <a:ext uri="{FF2B5EF4-FFF2-40B4-BE49-F238E27FC236}">
                <a16:creationId xmlns="" xmlns:a16="http://schemas.microsoft.com/office/drawing/2014/main" id="{DF77158D-70C9-4C23-9FED-6BC020E79B62}"/>
              </a:ext>
            </a:extLst>
          </p:cNvPr>
          <p:cNvSpPr/>
          <p:nvPr/>
        </p:nvSpPr>
        <p:spPr>
          <a:xfrm>
            <a:off x="4262283" y="3489677"/>
            <a:ext cx="1440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200" b="1" dirty="0">
                <a:latin typeface="Arial" panose="020B0604020202020204" pitchFamily="34" charset="0"/>
                <a:cs typeface="Arial" panose="020B0604020202020204" pitchFamily="34" charset="0"/>
              </a:rPr>
              <a:t>Phillip </a:t>
            </a:r>
            <a:r>
              <a:rPr lang="de-AT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Schrangl</a:t>
            </a:r>
            <a:endParaRPr lang="de-A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1200" dirty="0">
                <a:latin typeface="Arial" panose="020B0604020202020204" pitchFamily="34" charset="0"/>
                <a:cs typeface="Arial" panose="020B0604020202020204" pitchFamily="34" charset="0"/>
              </a:rPr>
              <a:t>FPÖ</a:t>
            </a:r>
          </a:p>
        </p:txBody>
      </p:sp>
      <p:pic>
        <p:nvPicPr>
          <p:cNvPr id="30" name="Picture 6">
            <a:extLst>
              <a:ext uri="{FF2B5EF4-FFF2-40B4-BE49-F238E27FC236}">
                <a16:creationId xmlns="" xmlns:a16="http://schemas.microsoft.com/office/drawing/2014/main" id="{8FD681E9-FFD0-47F8-BC54-591C9DDFB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980" y="1531739"/>
            <a:ext cx="940787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afik 16">
            <a:extLst>
              <a:ext uri="{FF2B5EF4-FFF2-40B4-BE49-F238E27FC236}">
                <a16:creationId xmlns="" xmlns:a16="http://schemas.microsoft.com/office/drawing/2014/main" id="{F4AB1696-8C25-4876-9B51-4976877374C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2427" t="6898" r="12076" b="39270"/>
          <a:stretch/>
        </p:blipFill>
        <p:spPr>
          <a:xfrm>
            <a:off x="6162011" y="2016073"/>
            <a:ext cx="1441988" cy="144000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Rechteck 17">
            <a:extLst>
              <a:ext uri="{FF2B5EF4-FFF2-40B4-BE49-F238E27FC236}">
                <a16:creationId xmlns="" xmlns:a16="http://schemas.microsoft.com/office/drawing/2014/main" id="{1DE781DD-758D-444C-A715-333D8AB2010D}"/>
              </a:ext>
            </a:extLst>
          </p:cNvPr>
          <p:cNvSpPr/>
          <p:nvPr/>
        </p:nvSpPr>
        <p:spPr>
          <a:xfrm>
            <a:off x="6264309" y="3489677"/>
            <a:ext cx="1237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200" b="1" dirty="0">
                <a:latin typeface="Arial" panose="020B0604020202020204" pitchFamily="34" charset="0"/>
                <a:cs typeface="Arial" panose="020B0604020202020204" pitchFamily="34" charset="0"/>
              </a:rPr>
              <a:t>Gerald </a:t>
            </a:r>
            <a:r>
              <a:rPr lang="de-AT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Loaker</a:t>
            </a:r>
            <a:endParaRPr lang="de-A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1200" dirty="0">
                <a:latin typeface="Arial" panose="020B0604020202020204" pitchFamily="34" charset="0"/>
                <a:cs typeface="Arial" panose="020B0604020202020204" pitchFamily="34" charset="0"/>
              </a:rPr>
              <a:t>NEOS</a:t>
            </a:r>
          </a:p>
        </p:txBody>
      </p:sp>
      <p:pic>
        <p:nvPicPr>
          <p:cNvPr id="32" name="Picture 10">
            <a:extLst>
              <a:ext uri="{FF2B5EF4-FFF2-40B4-BE49-F238E27FC236}">
                <a16:creationId xmlns="" xmlns:a16="http://schemas.microsoft.com/office/drawing/2014/main" id="{0FBBB8A3-E59F-4E8D-B19B-73D4FCD29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878" y="1528563"/>
            <a:ext cx="1060255" cy="39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E5671CA0-8E1D-4BF2-964B-680E386E3D26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-1163" t="8349" r="1162" b="16604"/>
          <a:stretch/>
        </p:blipFill>
        <p:spPr>
          <a:xfrm>
            <a:off x="406716" y="3995975"/>
            <a:ext cx="1439999" cy="144000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Rechteck 10">
            <a:extLst>
              <a:ext uri="{FF2B5EF4-FFF2-40B4-BE49-F238E27FC236}">
                <a16:creationId xmlns="" xmlns:a16="http://schemas.microsoft.com/office/drawing/2014/main" id="{86ABDF7F-87E1-472F-A018-6CE489811CC4}"/>
              </a:ext>
            </a:extLst>
          </p:cNvPr>
          <p:cNvSpPr/>
          <p:nvPr/>
        </p:nvSpPr>
        <p:spPr>
          <a:xfrm>
            <a:off x="650615" y="5576358"/>
            <a:ext cx="1264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200" b="1" dirty="0">
                <a:latin typeface="Arial" panose="020B0604020202020204" pitchFamily="34" charset="0"/>
                <a:cs typeface="Arial" panose="020B0604020202020204" pitchFamily="34" charset="0"/>
              </a:rPr>
              <a:t>Werner Kogler</a:t>
            </a:r>
            <a:endParaRPr lang="de-A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1200" dirty="0">
                <a:latin typeface="Arial" panose="020B0604020202020204" pitchFamily="34" charset="0"/>
                <a:cs typeface="Arial" panose="020B0604020202020204" pitchFamily="34" charset="0"/>
              </a:rPr>
              <a:t>GRÜNE</a:t>
            </a:r>
          </a:p>
        </p:txBody>
      </p:sp>
      <p:pic>
        <p:nvPicPr>
          <p:cNvPr id="31" name="Picture 8">
            <a:extLst>
              <a:ext uri="{FF2B5EF4-FFF2-40B4-BE49-F238E27FC236}">
                <a16:creationId xmlns="" xmlns:a16="http://schemas.microsoft.com/office/drawing/2014/main" id="{621FC24C-A16B-42DE-A707-5031BD441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43" y="6062365"/>
            <a:ext cx="495604" cy="50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hteck 20">
            <a:extLst>
              <a:ext uri="{FF2B5EF4-FFF2-40B4-BE49-F238E27FC236}">
                <a16:creationId xmlns="" xmlns:a16="http://schemas.microsoft.com/office/drawing/2014/main" id="{6C730AEF-D17F-4D46-968D-4CAA2F2B8BB4}"/>
              </a:ext>
            </a:extLst>
          </p:cNvPr>
          <p:cNvSpPr/>
          <p:nvPr/>
        </p:nvSpPr>
        <p:spPr>
          <a:xfrm>
            <a:off x="8443239" y="3500438"/>
            <a:ext cx="1586339" cy="41969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de-AT" sz="1200" b="1" dirty="0">
                <a:latin typeface="Arial" panose="020B0604020202020204" pitchFamily="34" charset="0"/>
                <a:cs typeface="Arial" panose="020B0604020202020204" pitchFamily="34" charset="0"/>
              </a:rPr>
              <a:t>Wolfgang </a:t>
            </a:r>
            <a:r>
              <a:rPr lang="de-AT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Zinggl</a:t>
            </a:r>
            <a:endParaRPr lang="de-AT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1200" dirty="0">
                <a:latin typeface="Arial" panose="020B0604020202020204" pitchFamily="34" charset="0"/>
                <a:cs typeface="Arial" panose="020B0604020202020204" pitchFamily="34" charset="0"/>
              </a:rPr>
              <a:t>JETZT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="" xmlns:a16="http://schemas.microsoft.com/office/drawing/2014/main" id="{CD89EC80-6AA4-4A9B-956A-C46A83B413A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7124" r="72" b="21690"/>
          <a:stretch/>
        </p:blipFill>
        <p:spPr>
          <a:xfrm>
            <a:off x="8203201" y="2016073"/>
            <a:ext cx="1443249" cy="144000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3" name="Picture 12">
            <a:extLst>
              <a:ext uri="{FF2B5EF4-FFF2-40B4-BE49-F238E27FC236}">
                <a16:creationId xmlns="" xmlns:a16="http://schemas.microsoft.com/office/drawing/2014/main" id="{130B5EB3-D219-4805-8DD7-D843D1D63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372" y="1528563"/>
            <a:ext cx="1329078" cy="39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hteck 21">
            <a:extLst>
              <a:ext uri="{FF2B5EF4-FFF2-40B4-BE49-F238E27FC236}">
                <a16:creationId xmlns="" xmlns:a16="http://schemas.microsoft.com/office/drawing/2014/main" id="{B823BC67-D8A6-40CD-B17F-771937081F5E}"/>
              </a:ext>
            </a:extLst>
          </p:cNvPr>
          <p:cNvSpPr/>
          <p:nvPr/>
        </p:nvSpPr>
        <p:spPr>
          <a:xfrm>
            <a:off x="4225070" y="5565682"/>
            <a:ext cx="1400560" cy="41969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de-AT" sz="1200" b="1" dirty="0">
                <a:latin typeface="Arial" panose="020B0604020202020204" pitchFamily="34" charset="0"/>
                <a:cs typeface="Arial" panose="020B0604020202020204" pitchFamily="34" charset="0"/>
              </a:rPr>
              <a:t>Bundesvorstand</a:t>
            </a:r>
            <a:endParaRPr lang="de-A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1200" dirty="0">
                <a:latin typeface="Arial" panose="020B0604020202020204" pitchFamily="34" charset="0"/>
                <a:cs typeface="Arial" panose="020B0604020202020204" pitchFamily="34" charset="0"/>
              </a:rPr>
              <a:t>KPÖ</a:t>
            </a:r>
          </a:p>
        </p:txBody>
      </p:sp>
      <p:pic>
        <p:nvPicPr>
          <p:cNvPr id="36" name="Grafik 35">
            <a:extLst>
              <a:ext uri="{FF2B5EF4-FFF2-40B4-BE49-F238E27FC236}">
                <a16:creationId xmlns="" xmlns:a16="http://schemas.microsoft.com/office/drawing/2014/main" id="{0E7D98BA-673B-4BB7-BA61-32D6E64E9DF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60" y="199832"/>
            <a:ext cx="1391218" cy="894043"/>
          </a:xfrm>
          <a:prstGeom prst="rect">
            <a:avLst/>
          </a:prstGeom>
        </p:spPr>
      </p:pic>
      <p:sp>
        <p:nvSpPr>
          <p:cNvPr id="38" name="Textfeld 37">
            <a:extLst>
              <a:ext uri="{FF2B5EF4-FFF2-40B4-BE49-F238E27FC236}">
                <a16:creationId xmlns="" xmlns:a16="http://schemas.microsoft.com/office/drawing/2014/main" id="{C4159056-C7B0-47FB-AAA4-43C50E1FBBDC}"/>
              </a:ext>
            </a:extLst>
          </p:cNvPr>
          <p:cNvSpPr txBox="1"/>
          <p:nvPr/>
        </p:nvSpPr>
        <p:spPr>
          <a:xfrm>
            <a:off x="1722249" y="710261"/>
            <a:ext cx="10032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Befragt wurden die </a:t>
            </a:r>
            <a:r>
              <a:rPr lang="de-AT" sz="1600" dirty="0" err="1">
                <a:latin typeface="Arial" panose="020B0604020202020204" pitchFamily="34" charset="0"/>
                <a:cs typeface="Arial" panose="020B0604020202020204" pitchFamily="34" charset="0"/>
              </a:rPr>
              <a:t>Bautensprecher</a:t>
            </a: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de-AT" sz="1600" dirty="0" err="1">
                <a:latin typeface="Arial" panose="020B0604020202020204" pitchFamily="34" charset="0"/>
                <a:cs typeface="Arial" panose="020B0604020202020204" pitchFamily="34" charset="0"/>
              </a:rPr>
              <a:t>Bautensprecherinnen</a:t>
            </a: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 aller acht bundesweit antretenden Parteien.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="" xmlns:a16="http://schemas.microsoft.com/office/drawing/2014/main" id="{1924DA54-452A-4335-9CE3-F03DE873A10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43673" y="3995975"/>
            <a:ext cx="1440000" cy="144000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0" name="Rechteck 39">
            <a:extLst>
              <a:ext uri="{FF2B5EF4-FFF2-40B4-BE49-F238E27FC236}">
                <a16:creationId xmlns="" xmlns:a16="http://schemas.microsoft.com/office/drawing/2014/main" id="{326FB828-8264-42F2-AB9D-61EBB2AD78CC}"/>
              </a:ext>
            </a:extLst>
          </p:cNvPr>
          <p:cNvSpPr/>
          <p:nvPr/>
        </p:nvSpPr>
        <p:spPr>
          <a:xfrm>
            <a:off x="2439029" y="5576358"/>
            <a:ext cx="1586339" cy="41969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de-AT" sz="1200" b="1" dirty="0">
                <a:latin typeface="Arial" panose="020B0604020202020204" pitchFamily="34" charset="0"/>
                <a:cs typeface="Arial" panose="020B0604020202020204" pitchFamily="34" charset="0"/>
              </a:rPr>
              <a:t>Christoph Schütter</a:t>
            </a:r>
          </a:p>
          <a:p>
            <a:r>
              <a:rPr lang="de-AT" sz="1200" dirty="0">
                <a:latin typeface="Arial" panose="020B0604020202020204" pitchFamily="34" charset="0"/>
                <a:cs typeface="Arial" panose="020B0604020202020204" pitchFamily="34" charset="0"/>
              </a:rPr>
              <a:t>WANDL</a:t>
            </a:r>
          </a:p>
        </p:txBody>
      </p:sp>
      <p:pic>
        <p:nvPicPr>
          <p:cNvPr id="43" name="Picture 16" descr="Bildergebnis fÃ¼r der wandel">
            <a:extLst>
              <a:ext uri="{FF2B5EF4-FFF2-40B4-BE49-F238E27FC236}">
                <a16:creationId xmlns="" xmlns:a16="http://schemas.microsoft.com/office/drawing/2014/main" id="{3513DC27-EF92-42A3-9BC0-55001B9FA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280" y="5975147"/>
            <a:ext cx="1573395" cy="51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>
            <a:extLst>
              <a:ext uri="{FF2B5EF4-FFF2-40B4-BE49-F238E27FC236}">
                <a16:creationId xmlns="" xmlns:a16="http://schemas.microsoft.com/office/drawing/2014/main" id="{7EC76785-694F-4018-8ACD-861333CA2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809" y="6043187"/>
            <a:ext cx="1079686" cy="44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322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4D757090-B5FE-46F3-909F-6416266391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1" b="13889"/>
          <a:stretch/>
        </p:blipFill>
        <p:spPr>
          <a:xfrm>
            <a:off x="0" y="0"/>
            <a:ext cx="12192000" cy="6894513"/>
          </a:xfrm>
          <a:prstGeom prst="rect">
            <a:avLst/>
          </a:prstGeom>
        </p:spPr>
      </p:pic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C67052BF-7B4A-4EAF-9C5E-7F75A6543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7E689-820F-4A42-B953-5980A9321F50}" type="slidenum">
              <a:rPr lang="de-AT" smtClean="0"/>
              <a:t>3</a:t>
            </a:fld>
            <a:endParaRPr lang="de-AT" dirty="0"/>
          </a:p>
        </p:txBody>
      </p:sp>
      <p:sp>
        <p:nvSpPr>
          <p:cNvPr id="11" name="Textfeld 10">
            <a:extLst>
              <a:ext uri="{FF2B5EF4-FFF2-40B4-BE49-F238E27FC236}">
                <a16:creationId xmlns="" xmlns:a16="http://schemas.microsoft.com/office/drawing/2014/main" id="{FE090F15-5E3B-4255-AF9D-8E8C9C27D174}"/>
              </a:ext>
            </a:extLst>
          </p:cNvPr>
          <p:cNvSpPr txBox="1"/>
          <p:nvPr/>
        </p:nvSpPr>
        <p:spPr>
          <a:xfrm>
            <a:off x="0" y="6657945"/>
            <a:ext cx="561975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7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Hintergrundbild:</a:t>
            </a:r>
            <a:r>
              <a:rPr lang="de-AT" sz="7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de-AT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://simplemaps.com/</a:t>
            </a:r>
            <a:r>
              <a:rPr lang="de-AT" sz="7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resources</a:t>
            </a:r>
            <a:r>
              <a:rPr lang="de-AT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de-AT" sz="7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svg</a:t>
            </a:r>
            <a:r>
              <a:rPr lang="de-AT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-at</a:t>
            </a:r>
            <a:r>
              <a:rPr lang="de-AT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Wortwolke erstellt mit: </a:t>
            </a:r>
            <a:r>
              <a:rPr lang="de-AT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https://www.wordclouds.com/</a:t>
            </a:r>
            <a:r>
              <a:rPr lang="de-AT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gefiltert</a:t>
            </a:r>
          </a:p>
        </p:txBody>
      </p:sp>
    </p:spTree>
    <p:extLst>
      <p:ext uri="{BB962C8B-B14F-4D97-AF65-F5344CB8AC3E}">
        <p14:creationId xmlns:p14="http://schemas.microsoft.com/office/powerpoint/2010/main" val="2233707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C67052BF-7B4A-4EAF-9C5E-7F75A6543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7E689-820F-4A42-B953-5980A9321F50}" type="slidenum">
              <a:rPr lang="de-AT" smtClean="0"/>
              <a:t>4</a:t>
            </a:fld>
            <a:endParaRPr lang="de-AT" dirty="0"/>
          </a:p>
        </p:txBody>
      </p:sp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0BA1F72F-3261-4EB4-A50A-EA9B7D8D7C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60" y="199832"/>
            <a:ext cx="1391218" cy="894043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="" xmlns:a16="http://schemas.microsoft.com/office/drawing/2014/main" id="{1D302DED-AD62-44E8-A90E-0F3E6F21B34C}"/>
              </a:ext>
            </a:extLst>
          </p:cNvPr>
          <p:cNvSpPr/>
          <p:nvPr/>
        </p:nvSpPr>
        <p:spPr>
          <a:xfrm>
            <a:off x="1532078" y="2678847"/>
            <a:ext cx="9121545" cy="65955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/>
            <a:r>
              <a:rPr lang="de-AT" sz="1600" dirty="0">
                <a:latin typeface="Verdana" panose="020B0604030504040204" pitchFamily="34" charset="0"/>
                <a:ea typeface="Verdana" panose="020B0604030504040204" pitchFamily="34" charset="0"/>
              </a:rPr>
              <a:t>Alle Parteien - mit Ausnahme der NEOS sind sich einig, dass es aktive Bodenpolitik braucht. NEOS sind hier ausweichend. 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="" xmlns:a16="http://schemas.microsoft.com/office/drawing/2014/main" id="{2F460689-B35F-49FD-8E2A-C502272813C2}"/>
              </a:ext>
            </a:extLst>
          </p:cNvPr>
          <p:cNvSpPr/>
          <p:nvPr/>
        </p:nvSpPr>
        <p:spPr>
          <a:xfrm>
            <a:off x="1601753" y="559004"/>
            <a:ext cx="8681656" cy="175432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/>
            <a:r>
              <a:rPr lang="de-AT" dirty="0">
                <a:latin typeface="Verdana" panose="020B0604030504040204" pitchFamily="34" charset="0"/>
                <a:ea typeface="Verdana" panose="020B0604030504040204" pitchFamily="34" charset="0"/>
              </a:rPr>
              <a:t>Sind die steigenden </a:t>
            </a:r>
            <a:r>
              <a:rPr lang="de-AT" b="1" dirty="0">
                <a:latin typeface="Verdana" panose="020B0604030504040204" pitchFamily="34" charset="0"/>
                <a:ea typeface="Verdana" panose="020B0604030504040204" pitchFamily="34" charset="0"/>
              </a:rPr>
              <a:t>Grundstückskosten</a:t>
            </a:r>
            <a:r>
              <a:rPr lang="de-AT" dirty="0">
                <a:latin typeface="Verdana" panose="020B0604030504040204" pitchFamily="34" charset="0"/>
                <a:ea typeface="Verdana" panose="020B0604030504040204" pitchFamily="34" charset="0"/>
              </a:rPr>
              <a:t> in Österreich für Sie bzw. Ihre Partei eine aktuelle politische Aufgabe? Wenn ja: In welchen der drei Kategorien wollen Sie aktiv werden? Was sind Ihre Vorschläge?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de-AT" sz="1600" dirty="0">
                <a:latin typeface="Verdana" panose="020B0604030504040204" pitchFamily="34" charset="0"/>
                <a:ea typeface="Verdana" panose="020B0604030504040204" pitchFamily="34" charset="0"/>
              </a:rPr>
              <a:t>in Bezug auf den "städtischer Raum" 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de-AT" sz="1600" dirty="0">
                <a:latin typeface="Verdana" panose="020B0604030504040204" pitchFamily="34" charset="0"/>
                <a:ea typeface="Verdana" panose="020B0604030504040204" pitchFamily="34" charset="0"/>
              </a:rPr>
              <a:t>in Bezug auf den "ländlich-intensiv touristisch genutzten Raum"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de-AT" sz="1600" dirty="0">
                <a:latin typeface="Verdana" panose="020B0604030504040204" pitchFamily="34" charset="0"/>
                <a:ea typeface="Verdana" panose="020B0604030504040204" pitchFamily="34" charset="0"/>
              </a:rPr>
              <a:t>in Bezug auf den "peripher schrumpfenden Raum</a:t>
            </a:r>
            <a:r>
              <a:rPr lang="de-AT" dirty="0"/>
              <a:t>"</a:t>
            </a:r>
            <a:endParaRPr lang="de-AT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2" name="Objekt 1">
            <a:extLst>
              <a:ext uri="{FF2B5EF4-FFF2-40B4-BE49-F238E27FC236}">
                <a16:creationId xmlns="" xmlns:a16="http://schemas.microsoft.com/office/drawing/2014/main" id="{BA7C6208-F64B-4F0F-A61C-9DE7AA0CB7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2882931"/>
              </p:ext>
            </p:extLst>
          </p:nvPr>
        </p:nvGraphicFramePr>
        <p:xfrm>
          <a:off x="1601753" y="3500438"/>
          <a:ext cx="9994638" cy="2970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Worksheet" r:id="rId5" imgW="8525051" imgH="2533750" progId="Excel.Sheet.12">
                  <p:embed/>
                </p:oleObj>
              </mc:Choice>
              <mc:Fallback>
                <p:oleObj name="Worksheet" r:id="rId5" imgW="8525051" imgH="25337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01753" y="3500438"/>
                        <a:ext cx="9994638" cy="29704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>
            <a:extLst>
              <a:ext uri="{FF2B5EF4-FFF2-40B4-BE49-F238E27FC236}">
                <a16:creationId xmlns="" xmlns:a16="http://schemas.microsoft.com/office/drawing/2014/main" id="{F39B5055-1B98-485E-9A53-7F971015D0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400461"/>
              </p:ext>
            </p:extLst>
          </p:nvPr>
        </p:nvGraphicFramePr>
        <p:xfrm>
          <a:off x="1601753" y="6632949"/>
          <a:ext cx="7171311" cy="181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Worksheet" r:id="rId8" imgW="9401031" imgH="237983" progId="Excel.Sheet.12">
                  <p:embed/>
                </p:oleObj>
              </mc:Choice>
              <mc:Fallback>
                <p:oleObj name="Worksheet" r:id="rId8" imgW="9401031" imgH="23798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601753" y="6632949"/>
                        <a:ext cx="7171311" cy="1816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6033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C67052BF-7B4A-4EAF-9C5E-7F75A6543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7E689-820F-4A42-B953-5980A9321F50}" type="slidenum">
              <a:rPr lang="de-AT" smtClean="0"/>
              <a:t>5</a:t>
            </a:fld>
            <a:endParaRPr lang="de-AT"/>
          </a:p>
        </p:txBody>
      </p:sp>
      <p:sp>
        <p:nvSpPr>
          <p:cNvPr id="6" name="Rechteck 5">
            <a:extLst>
              <a:ext uri="{FF2B5EF4-FFF2-40B4-BE49-F238E27FC236}">
                <a16:creationId xmlns="" xmlns:a16="http://schemas.microsoft.com/office/drawing/2014/main" id="{2005956C-F284-485C-97FD-3527C68F5F62}"/>
              </a:ext>
            </a:extLst>
          </p:cNvPr>
          <p:cNvSpPr/>
          <p:nvPr/>
        </p:nvSpPr>
        <p:spPr>
          <a:xfrm>
            <a:off x="1601753" y="557292"/>
            <a:ext cx="9360000" cy="64633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de-AT" dirty="0">
                <a:solidFill>
                  <a:srgbClr val="000000"/>
                </a:solidFill>
                <a:latin typeface="Verdana" panose="020B0604030504040204" pitchFamily="34" charset="0"/>
              </a:rPr>
              <a:t>Ist der starke Anstieg der </a:t>
            </a:r>
            <a:r>
              <a:rPr lang="de-AT" b="1" dirty="0">
                <a:solidFill>
                  <a:srgbClr val="000000"/>
                </a:solidFill>
                <a:latin typeface="Verdana" panose="020B0604030504040204" pitchFamily="34" charset="0"/>
              </a:rPr>
              <a:t>Baukosten</a:t>
            </a:r>
            <a:r>
              <a:rPr lang="de-AT" dirty="0">
                <a:solidFill>
                  <a:srgbClr val="000000"/>
                </a:solidFill>
                <a:latin typeface="Verdana" panose="020B0604030504040204" pitchFamily="34" charset="0"/>
              </a:rPr>
              <a:t> in Österreich für Sie bzw. Ihre Partei eine aktuelle politische Aufgabe? Wenn ja: Was sind Ihre Vorschläge? </a:t>
            </a:r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9910C595-0206-4781-9D91-51E18591B1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60" y="199832"/>
            <a:ext cx="1391218" cy="894043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="" xmlns:a16="http://schemas.microsoft.com/office/drawing/2014/main" id="{4E6E72A2-92F0-4A21-BA38-A412A00F1DCC}"/>
              </a:ext>
            </a:extLst>
          </p:cNvPr>
          <p:cNvSpPr/>
          <p:nvPr/>
        </p:nvSpPr>
        <p:spPr>
          <a:xfrm>
            <a:off x="1601753" y="1203623"/>
            <a:ext cx="9538998" cy="92333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de-AT" dirty="0">
                <a:solidFill>
                  <a:srgbClr val="000000"/>
                </a:solidFill>
                <a:latin typeface="Verdana" panose="020B0604030504040204" pitchFamily="34" charset="0"/>
              </a:rPr>
              <a:t>Sind die unterschiedlichen </a:t>
            </a:r>
            <a:r>
              <a:rPr lang="de-AT" b="1" dirty="0">
                <a:solidFill>
                  <a:srgbClr val="000000"/>
                </a:solidFill>
                <a:latin typeface="Verdana" panose="020B0604030504040204" pitchFamily="34" charset="0"/>
              </a:rPr>
              <a:t>Bauvorschriften</a:t>
            </a:r>
            <a:r>
              <a:rPr lang="de-AT" dirty="0">
                <a:solidFill>
                  <a:srgbClr val="000000"/>
                </a:solidFill>
                <a:latin typeface="Verdana" panose="020B0604030504040204" pitchFamily="34" charset="0"/>
              </a:rPr>
              <a:t> der Bundesländer für Sie bzw. Ihre Partei eine aktuelle politische Aufgabe? Wenn ja: Was sind Ihre Vorschläge?</a:t>
            </a:r>
            <a:endParaRPr lang="de-AT" dirty="0"/>
          </a:p>
        </p:txBody>
      </p:sp>
      <p:sp>
        <p:nvSpPr>
          <p:cNvPr id="9" name="Rechteck 8">
            <a:extLst>
              <a:ext uri="{FF2B5EF4-FFF2-40B4-BE49-F238E27FC236}">
                <a16:creationId xmlns="" xmlns:a16="http://schemas.microsoft.com/office/drawing/2014/main" id="{DEEF8F69-4E17-4352-B49B-23BFFD4BB723}"/>
              </a:ext>
            </a:extLst>
          </p:cNvPr>
          <p:cNvSpPr/>
          <p:nvPr/>
        </p:nvSpPr>
        <p:spPr>
          <a:xfrm>
            <a:off x="1534015" y="2373518"/>
            <a:ext cx="91239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600" dirty="0">
                <a:latin typeface="Verdana" panose="020B0604030504040204" pitchFamily="34" charset="0"/>
                <a:ea typeface="Verdana" panose="020B0604030504040204" pitchFamily="34" charset="0"/>
              </a:rPr>
              <a:t>Bei den Baukosten, wie auch den Bauvorschriften herrscht hier breiter Konsens vor, dass die hohen Standards preistreibend wirken. </a:t>
            </a:r>
          </a:p>
          <a:p>
            <a:r>
              <a:rPr lang="de-AT" sz="1600" dirty="0">
                <a:latin typeface="Verdana" panose="020B0604030504040204" pitchFamily="34" charset="0"/>
                <a:ea typeface="Verdana" panose="020B0604030504040204" pitchFamily="34" charset="0"/>
              </a:rPr>
              <a:t>JETZT sieht die Hauptlast der Preissteigungen bei den Grundstückspreisen.</a:t>
            </a:r>
          </a:p>
          <a:p>
            <a:r>
              <a:rPr lang="de-AT" sz="1600" dirty="0">
                <a:latin typeface="Verdana" panose="020B0604030504040204" pitchFamily="34" charset="0"/>
                <a:ea typeface="Verdana" panose="020B0604030504040204" pitchFamily="34" charset="0"/>
              </a:rPr>
              <a:t>Nur der WANDL schlägt stattdessen eine Einkommenssteuersenkung vor.</a:t>
            </a:r>
          </a:p>
        </p:txBody>
      </p:sp>
      <p:graphicFrame>
        <p:nvGraphicFramePr>
          <p:cNvPr id="2" name="Objekt 1">
            <a:extLst>
              <a:ext uri="{FF2B5EF4-FFF2-40B4-BE49-F238E27FC236}">
                <a16:creationId xmlns="" xmlns:a16="http://schemas.microsoft.com/office/drawing/2014/main" id="{A4A9DCB3-BFB9-4171-A5FE-16CF93AA8B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2902446"/>
              </p:ext>
            </p:extLst>
          </p:nvPr>
        </p:nvGraphicFramePr>
        <p:xfrm>
          <a:off x="1601753" y="3529309"/>
          <a:ext cx="10199279" cy="1663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Worksheet" r:id="rId5" imgW="8525051" imgH="1390664" progId="Excel.Sheet.12">
                  <p:embed/>
                </p:oleObj>
              </mc:Choice>
              <mc:Fallback>
                <p:oleObj name="Worksheet" r:id="rId5" imgW="8525051" imgH="139066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01753" y="3529309"/>
                        <a:ext cx="10199279" cy="16637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4047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C67052BF-7B4A-4EAF-9C5E-7F75A6543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7E689-820F-4A42-B953-5980A9321F50}" type="slidenum">
              <a:rPr lang="de-AT" smtClean="0"/>
              <a:t>6</a:t>
            </a:fld>
            <a:endParaRPr lang="de-AT"/>
          </a:p>
        </p:txBody>
      </p:sp>
      <p:sp>
        <p:nvSpPr>
          <p:cNvPr id="6" name="Rechteck 5">
            <a:extLst>
              <a:ext uri="{FF2B5EF4-FFF2-40B4-BE49-F238E27FC236}">
                <a16:creationId xmlns="" xmlns:a16="http://schemas.microsoft.com/office/drawing/2014/main" id="{2005956C-F284-485C-97FD-3527C68F5F62}"/>
              </a:ext>
            </a:extLst>
          </p:cNvPr>
          <p:cNvSpPr/>
          <p:nvPr/>
        </p:nvSpPr>
        <p:spPr>
          <a:xfrm>
            <a:off x="1601753" y="557292"/>
            <a:ext cx="9360000" cy="92333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de-AT" dirty="0">
                <a:solidFill>
                  <a:srgbClr val="000000"/>
                </a:solidFill>
                <a:latin typeface="Verdana" panose="020B0604030504040204" pitchFamily="34" charset="0"/>
              </a:rPr>
              <a:t>Ist die aktuelle Gestaltung der </a:t>
            </a:r>
            <a:r>
              <a:rPr lang="de-AT" b="1" dirty="0">
                <a:solidFill>
                  <a:srgbClr val="000000"/>
                </a:solidFill>
                <a:latin typeface="Verdana" panose="020B0604030504040204" pitchFamily="34" charset="0"/>
              </a:rPr>
              <a:t>Wohnbauförderung</a:t>
            </a:r>
            <a:r>
              <a:rPr lang="de-AT" dirty="0">
                <a:solidFill>
                  <a:srgbClr val="000000"/>
                </a:solidFill>
                <a:latin typeface="Verdana" panose="020B0604030504040204" pitchFamily="34" charset="0"/>
              </a:rPr>
              <a:t> für Sie bzw. Ihre Partei eine aktuelle politische Aufgabe? Wenn ja: Was sind Ihre Vorschläge?</a:t>
            </a:r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47920EF3-A003-4122-B232-704E88AB3F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60" y="199832"/>
            <a:ext cx="1391218" cy="894043"/>
          </a:xfrm>
          <a:prstGeom prst="rect">
            <a:avLst/>
          </a:prstGeom>
        </p:spPr>
      </p:pic>
      <p:sp>
        <p:nvSpPr>
          <p:cNvPr id="20" name="Rechteck 19">
            <a:extLst>
              <a:ext uri="{FF2B5EF4-FFF2-40B4-BE49-F238E27FC236}">
                <a16:creationId xmlns="" xmlns:a16="http://schemas.microsoft.com/office/drawing/2014/main" id="{B93BFD97-84B7-49A9-89FA-846D9DF4CA10}"/>
              </a:ext>
            </a:extLst>
          </p:cNvPr>
          <p:cNvSpPr/>
          <p:nvPr/>
        </p:nvSpPr>
        <p:spPr>
          <a:xfrm>
            <a:off x="1536474" y="2510341"/>
            <a:ext cx="91239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600" dirty="0">
                <a:latin typeface="Verdana" panose="020B0604030504040204" pitchFamily="34" charset="0"/>
                <a:ea typeface="Verdana" panose="020B0604030504040204" pitchFamily="34" charset="0"/>
              </a:rPr>
              <a:t>Hier liegen die Standpunkte der Parteien weiter auseinander.</a:t>
            </a:r>
          </a:p>
          <a:p>
            <a:r>
              <a:rPr lang="de-AT" sz="1600" dirty="0">
                <a:latin typeface="Verdana" panose="020B0604030504040204" pitchFamily="34" charset="0"/>
                <a:ea typeface="Verdana" panose="020B0604030504040204" pitchFamily="34" charset="0"/>
              </a:rPr>
              <a:t>ÖVP und FPÖ wollen an der Wohnbauförderung festhalten.</a:t>
            </a:r>
          </a:p>
          <a:p>
            <a:endParaRPr lang="de-AT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3" name="Objekt 2">
            <a:extLst>
              <a:ext uri="{FF2B5EF4-FFF2-40B4-BE49-F238E27FC236}">
                <a16:creationId xmlns="" xmlns:a16="http://schemas.microsoft.com/office/drawing/2014/main" id="{4C466838-35D4-4F8B-83B8-A7AD236DB8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9764301"/>
              </p:ext>
            </p:extLst>
          </p:nvPr>
        </p:nvGraphicFramePr>
        <p:xfrm>
          <a:off x="1601753" y="3519935"/>
          <a:ext cx="9028586" cy="2441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name="Worksheet" r:id="rId5" imgW="8525051" imgH="2304979" progId="Excel.Sheet.12">
                  <p:embed/>
                </p:oleObj>
              </mc:Choice>
              <mc:Fallback>
                <p:oleObj name="Worksheet" r:id="rId5" imgW="8525051" imgH="230497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01753" y="3519935"/>
                        <a:ext cx="9028586" cy="24412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5864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C67052BF-7B4A-4EAF-9C5E-7F75A6543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7E689-820F-4A42-B953-5980A9321F50}" type="slidenum">
              <a:rPr lang="de-AT" smtClean="0"/>
              <a:t>7</a:t>
            </a:fld>
            <a:endParaRPr lang="de-AT"/>
          </a:p>
        </p:txBody>
      </p:sp>
      <p:sp>
        <p:nvSpPr>
          <p:cNvPr id="6" name="Rechteck 5">
            <a:extLst>
              <a:ext uri="{FF2B5EF4-FFF2-40B4-BE49-F238E27FC236}">
                <a16:creationId xmlns="" xmlns:a16="http://schemas.microsoft.com/office/drawing/2014/main" id="{2005956C-F284-485C-97FD-3527C68F5F62}"/>
              </a:ext>
            </a:extLst>
          </p:cNvPr>
          <p:cNvSpPr/>
          <p:nvPr/>
        </p:nvSpPr>
        <p:spPr>
          <a:xfrm>
            <a:off x="1601753" y="557292"/>
            <a:ext cx="9360000" cy="92333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de-AT" dirty="0">
                <a:solidFill>
                  <a:srgbClr val="000000"/>
                </a:solidFill>
                <a:latin typeface="Verdana" panose="020B0604030504040204" pitchFamily="34" charset="0"/>
              </a:rPr>
              <a:t>Ist die derzeitige Situation beim </a:t>
            </a:r>
            <a:r>
              <a:rPr lang="de-AT" b="1" dirty="0">
                <a:solidFill>
                  <a:srgbClr val="000000"/>
                </a:solidFill>
                <a:latin typeface="Verdana" panose="020B0604030504040204" pitchFamily="34" charset="0"/>
              </a:rPr>
              <a:t>Mietrecht</a:t>
            </a:r>
            <a:r>
              <a:rPr lang="de-AT" dirty="0">
                <a:solidFill>
                  <a:srgbClr val="000000"/>
                </a:solidFill>
                <a:latin typeface="Verdana" panose="020B0604030504040204" pitchFamily="34" charset="0"/>
              </a:rPr>
              <a:t> für Sie bzw. Ihre Partei eine aktuelle politische Aufgabe? Wenn ja: Was sind Ihre Vorschläge?</a:t>
            </a:r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5E3AC8CB-8531-4BDA-8C58-2DB3CE706C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60" y="199832"/>
            <a:ext cx="1391218" cy="894043"/>
          </a:xfrm>
          <a:prstGeom prst="rect">
            <a:avLst/>
          </a:prstGeom>
        </p:spPr>
      </p:pic>
      <p:sp>
        <p:nvSpPr>
          <p:cNvPr id="19" name="Rechteck 18">
            <a:extLst>
              <a:ext uri="{FF2B5EF4-FFF2-40B4-BE49-F238E27FC236}">
                <a16:creationId xmlns="" xmlns:a16="http://schemas.microsoft.com/office/drawing/2014/main" id="{ABC77233-C66F-4A93-99EB-2B0F44B1F665}"/>
              </a:ext>
            </a:extLst>
          </p:cNvPr>
          <p:cNvSpPr/>
          <p:nvPr/>
        </p:nvSpPr>
        <p:spPr>
          <a:xfrm>
            <a:off x="1536474" y="2510341"/>
            <a:ext cx="91239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600" dirty="0">
                <a:latin typeface="Verdana" panose="020B0604030504040204" pitchFamily="34" charset="0"/>
                <a:ea typeface="Verdana" panose="020B0604030504040204" pitchFamily="34" charset="0"/>
              </a:rPr>
              <a:t>Zwei grundsätzliche Antwortpole:</a:t>
            </a:r>
          </a:p>
          <a:p>
            <a:r>
              <a:rPr lang="de-AT" sz="1600" dirty="0">
                <a:latin typeface="Verdana" panose="020B0604030504040204" pitchFamily="34" charset="0"/>
                <a:ea typeface="Verdana" panose="020B0604030504040204" pitchFamily="34" charset="0"/>
              </a:rPr>
              <a:t>Universalmietrecht, ohne Befristung versus Eintrittsrechte verschärfen</a:t>
            </a:r>
          </a:p>
        </p:txBody>
      </p:sp>
      <p:graphicFrame>
        <p:nvGraphicFramePr>
          <p:cNvPr id="2" name="Objekt 1">
            <a:extLst>
              <a:ext uri="{FF2B5EF4-FFF2-40B4-BE49-F238E27FC236}">
                <a16:creationId xmlns="" xmlns:a16="http://schemas.microsoft.com/office/drawing/2014/main" id="{87AC78E5-B3AB-4589-8C2F-BE52A3FC3E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3898136"/>
              </p:ext>
            </p:extLst>
          </p:nvPr>
        </p:nvGraphicFramePr>
        <p:xfrm>
          <a:off x="1601140" y="3500437"/>
          <a:ext cx="9048743" cy="2689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Worksheet" r:id="rId5" imgW="8525051" imgH="2533750" progId="Excel.Sheet.12">
                  <p:embed/>
                </p:oleObj>
              </mc:Choice>
              <mc:Fallback>
                <p:oleObj name="Worksheet" r:id="rId5" imgW="8525051" imgH="25337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01140" y="3500437"/>
                        <a:ext cx="9048743" cy="26893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4760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C67052BF-7B4A-4EAF-9C5E-7F75A6543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7E689-820F-4A42-B953-5980A9321F50}" type="slidenum">
              <a:rPr lang="de-AT" smtClean="0"/>
              <a:t>8</a:t>
            </a:fld>
            <a:endParaRPr lang="de-AT"/>
          </a:p>
        </p:txBody>
      </p:sp>
      <p:sp>
        <p:nvSpPr>
          <p:cNvPr id="6" name="Rechteck 5">
            <a:extLst>
              <a:ext uri="{FF2B5EF4-FFF2-40B4-BE49-F238E27FC236}">
                <a16:creationId xmlns="" xmlns:a16="http://schemas.microsoft.com/office/drawing/2014/main" id="{2005956C-F284-485C-97FD-3527C68F5F62}"/>
              </a:ext>
            </a:extLst>
          </p:cNvPr>
          <p:cNvSpPr/>
          <p:nvPr/>
        </p:nvSpPr>
        <p:spPr>
          <a:xfrm>
            <a:off x="1601753" y="557292"/>
            <a:ext cx="9360000" cy="92333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de-AT" dirty="0">
                <a:solidFill>
                  <a:srgbClr val="000000"/>
                </a:solidFill>
                <a:latin typeface="Verdana" panose="020B0604030504040204" pitchFamily="34" charset="0"/>
              </a:rPr>
              <a:t>Ist die derzeitige Regelung der </a:t>
            </a:r>
            <a:r>
              <a:rPr lang="de-AT" b="1" dirty="0">
                <a:solidFill>
                  <a:srgbClr val="000000"/>
                </a:solidFill>
                <a:latin typeface="Verdana" panose="020B0604030504040204" pitchFamily="34" charset="0"/>
              </a:rPr>
              <a:t>Gemeinnützigkeit</a:t>
            </a:r>
            <a:r>
              <a:rPr lang="de-AT" dirty="0">
                <a:solidFill>
                  <a:srgbClr val="000000"/>
                </a:solidFill>
                <a:latin typeface="Verdana" panose="020B0604030504040204" pitchFamily="34" charset="0"/>
              </a:rPr>
              <a:t> von Wohnbauträgern (WGG) für Sie bzw. Ihre Partei eine aktuelle politische Aufgabe? Wenn ja: Was sind Ihre Vorschläge?</a:t>
            </a:r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04ADF5E8-2D30-4CB3-BA85-F7CA5D6B5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60" y="199832"/>
            <a:ext cx="1391218" cy="894043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="" xmlns:a16="http://schemas.microsoft.com/office/drawing/2014/main" id="{0BE1F61C-0DFC-4F13-B541-85884FA7E2DC}"/>
              </a:ext>
            </a:extLst>
          </p:cNvPr>
          <p:cNvSpPr/>
          <p:nvPr/>
        </p:nvSpPr>
        <p:spPr>
          <a:xfrm>
            <a:off x="1531557" y="2598612"/>
            <a:ext cx="91239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600" dirty="0">
                <a:latin typeface="Verdana" panose="020B0604030504040204" pitchFamily="34" charset="0"/>
                <a:ea typeface="Verdana" panose="020B0604030504040204" pitchFamily="34" charset="0"/>
              </a:rPr>
              <a:t>FPÖ: "</a:t>
            </a:r>
            <a:r>
              <a:rPr lang="de-AT" sz="1600" i="1" dirty="0">
                <a:latin typeface="Verdana" panose="020B0604030504040204" pitchFamily="34" charset="0"/>
                <a:ea typeface="Verdana" panose="020B0604030504040204" pitchFamily="34" charset="0"/>
              </a:rPr>
              <a:t>aktuelle WGG-Novelle zeigt eine klare freiheitliche Handschrift</a:t>
            </a:r>
            <a:r>
              <a:rPr lang="de-AT" sz="1600" dirty="0">
                <a:latin typeface="Verdana" panose="020B0604030504040204" pitchFamily="34" charset="0"/>
                <a:ea typeface="Verdana" panose="020B0604030504040204" pitchFamily="34" charset="0"/>
              </a:rPr>
              <a:t> "</a:t>
            </a:r>
          </a:p>
        </p:txBody>
      </p:sp>
      <p:graphicFrame>
        <p:nvGraphicFramePr>
          <p:cNvPr id="8" name="Objekt 7">
            <a:extLst>
              <a:ext uri="{FF2B5EF4-FFF2-40B4-BE49-F238E27FC236}">
                <a16:creationId xmlns="" xmlns:a16="http://schemas.microsoft.com/office/drawing/2014/main" id="{D7040783-AB4A-472F-87BC-B2C141A4A5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8279867"/>
              </p:ext>
            </p:extLst>
          </p:nvPr>
        </p:nvGraphicFramePr>
        <p:xfrm>
          <a:off x="1600527" y="3500438"/>
          <a:ext cx="9361226" cy="3273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name="Worksheet" r:id="rId5" imgW="8525051" imgH="2981311" progId="Excel.Sheet.12">
                  <p:embed/>
                </p:oleObj>
              </mc:Choice>
              <mc:Fallback>
                <p:oleObj name="Worksheet" r:id="rId5" imgW="8525051" imgH="298131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00527" y="3500438"/>
                        <a:ext cx="9361226" cy="32738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66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C67052BF-7B4A-4EAF-9C5E-7F75A6543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7E689-820F-4A42-B953-5980A9321F50}" type="slidenum">
              <a:rPr lang="de-AT" smtClean="0"/>
              <a:t>9</a:t>
            </a:fld>
            <a:endParaRPr lang="de-AT"/>
          </a:p>
        </p:txBody>
      </p:sp>
      <p:sp>
        <p:nvSpPr>
          <p:cNvPr id="6" name="Rechteck 5">
            <a:extLst>
              <a:ext uri="{FF2B5EF4-FFF2-40B4-BE49-F238E27FC236}">
                <a16:creationId xmlns="" xmlns:a16="http://schemas.microsoft.com/office/drawing/2014/main" id="{2005956C-F284-485C-97FD-3527C68F5F62}"/>
              </a:ext>
            </a:extLst>
          </p:cNvPr>
          <p:cNvSpPr/>
          <p:nvPr/>
        </p:nvSpPr>
        <p:spPr>
          <a:xfrm>
            <a:off x="1601753" y="557292"/>
            <a:ext cx="9360000" cy="92333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de-AT" dirty="0">
                <a:solidFill>
                  <a:srgbClr val="000000"/>
                </a:solidFill>
                <a:latin typeface="Verdana" panose="020B0604030504040204" pitchFamily="34" charset="0"/>
              </a:rPr>
              <a:t>Ist die aktuelle Regelung rund um </a:t>
            </a:r>
            <a:r>
              <a:rPr lang="de-AT" b="1" dirty="0">
                <a:solidFill>
                  <a:srgbClr val="000000"/>
                </a:solidFill>
                <a:latin typeface="Verdana" panose="020B0604030504040204" pitchFamily="34" charset="0"/>
              </a:rPr>
              <a:t>Eigentumserwerb/ Kaufoption </a:t>
            </a:r>
            <a:r>
              <a:rPr lang="de-AT" dirty="0">
                <a:solidFill>
                  <a:srgbClr val="000000"/>
                </a:solidFill>
                <a:latin typeface="Verdana" panose="020B0604030504040204" pitchFamily="34" charset="0"/>
              </a:rPr>
              <a:t>bei gemeinnützigen Wohnbauten für Sie bzw. Ihre Partei eine aktuelle politische Aufgabe? Wenn ja: Was sind Ihre Vorschläge?</a:t>
            </a:r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AF458EE5-2F5F-4F08-B413-5CF7091027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60" y="199832"/>
            <a:ext cx="1391218" cy="894043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="" xmlns:a16="http://schemas.microsoft.com/office/drawing/2014/main" id="{9787DD08-1DE8-48D2-98E0-32E1B4EF1FF6}"/>
              </a:ext>
            </a:extLst>
          </p:cNvPr>
          <p:cNvSpPr/>
          <p:nvPr/>
        </p:nvSpPr>
        <p:spPr>
          <a:xfrm>
            <a:off x="1531557" y="2598612"/>
            <a:ext cx="91239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600" dirty="0">
                <a:latin typeface="Verdana" panose="020B0604030504040204" pitchFamily="34" charset="0"/>
                <a:ea typeface="Verdana" panose="020B0604030504040204" pitchFamily="34" charset="0"/>
              </a:rPr>
              <a:t>Differenzierung zwischen Eigentumserwerb und dauerhaften Mieten</a:t>
            </a:r>
          </a:p>
        </p:txBody>
      </p:sp>
      <p:graphicFrame>
        <p:nvGraphicFramePr>
          <p:cNvPr id="23" name="Objekt 22">
            <a:extLst>
              <a:ext uri="{FF2B5EF4-FFF2-40B4-BE49-F238E27FC236}">
                <a16:creationId xmlns="" xmlns:a16="http://schemas.microsoft.com/office/drawing/2014/main" id="{8870729E-570E-4D22-AFA9-802EDE5906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693947"/>
              </p:ext>
            </p:extLst>
          </p:nvPr>
        </p:nvGraphicFramePr>
        <p:xfrm>
          <a:off x="1601751" y="3500438"/>
          <a:ext cx="9713943" cy="2619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3" name="Worksheet" r:id="rId5" imgW="8619949" imgH="2324171" progId="Excel.Sheet.12">
                  <p:embed/>
                </p:oleObj>
              </mc:Choice>
              <mc:Fallback>
                <p:oleObj name="Worksheet" r:id="rId5" imgW="8619949" imgH="232417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01751" y="3500438"/>
                        <a:ext cx="9713943" cy="26190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4221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736</Words>
  <Application>Microsoft Office PowerPoint</Application>
  <PresentationFormat>Breitbild</PresentationFormat>
  <Paragraphs>260</Paragraphs>
  <Slides>11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Marlett</vt:lpstr>
      <vt:lpstr>Verdana</vt:lpstr>
      <vt:lpstr>Wingdings</vt:lpstr>
      <vt:lpstr>Office</vt:lpstr>
      <vt:lpstr>Benutzerdefiniertes Design</vt:lpstr>
      <vt:lpstr>Worksheet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FGW Wohnen, Bauen &amp; Planen</dc:creator>
  <cp:lastModifiedBy>Sungler Sophia</cp:lastModifiedBy>
  <cp:revision>109</cp:revision>
  <cp:lastPrinted>2019-09-04T09:47:04Z</cp:lastPrinted>
  <dcterms:created xsi:type="dcterms:W3CDTF">2019-08-05T12:19:52Z</dcterms:created>
  <dcterms:modified xsi:type="dcterms:W3CDTF">2019-09-04T21:19:39Z</dcterms:modified>
</cp:coreProperties>
</file>